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5143500" type="screen16x9"/>
  <p:notesSz cx="6858000" cy="9144000"/>
  <p:embeddedFontLst>
    <p:embeddedFont>
      <p:font typeface="Nanum Gothic" panose="020B0604020202020204" charset="-127"/>
      <p:regular r:id="rId64"/>
      <p:bold r:id="rId65"/>
    </p:embeddedFont>
    <p:embeddedFont>
      <p:font typeface="NanumGothic ExtraBold" panose="020B0604020202020204" charset="-127"/>
      <p:bold r:id="rId66"/>
    </p:embeddedFont>
    <p:embeddedFont>
      <p:font typeface="Malgun Gothic" panose="020B0503020000020004" pitchFamily="34" charset="-127"/>
      <p:regular r:id="rId67"/>
      <p:bold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Lato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20FDA1-14F2-46E8-ADE2-7881F9EC41E6}">
  <a:tblStyle styleId="{E920FDA1-14F2-46E8-ADE2-7881F9EC41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57348C0-FBA2-42C5-BE1C-A971EEF2213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6168D5D-0694-4AEE-9D98-52C8589D9BE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chart/infographics/docs/post_request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groobee.net/2020/04/21/customer-lifetime-value/#:~:text=%EA%B3%A0%EA%B0%9D%EC%83%9D%EC%95%A0%EA%B0%80%EC%B9%98%EB%8A%94%20LTV,%EC%88%9C%EC%9D%B4%EC%9D%B5%EC%97%90%20%EB%8C%80%ED%95%9C%20%EC%98%88%EC%B8%A1%EC%9E%85%EB%8B%88%EB%8B%A4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" TargetMode="Externa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c3d3a0019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c3d3a0019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c3d3a001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c3d3a0019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c3d3a0019_2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c3d3a0019_2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cc5b6676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cc5b6676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c3d3a0019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c3d3a0019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c3d3a001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c3d3a001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c3d3a0019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c3d3a0019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c3d3a0019_4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c3d3a0019_4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c3d3a0019_4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c3d3a0019_4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hlinkClick r:id="rId3"/>
              </a:rPr>
              <a:t>https://developers.google.com/chart/infographics/docs/post_requests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https://developers.google.com/chart/infographics/docs/qr_codes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cc5b66768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cc5b66768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cc5b667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cc5b667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c3d3a0019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c3d3a0019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c3d3a0019_4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c3d3a0019_4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c3d3a0019_5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c3d3a0019_5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c3d3a0019_4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c3d3a0019_4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c3d3a0019_4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ac3d3a0019_4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c3d3a0019_5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c3d3a0019_5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c3d3a0019_5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c3d3a0019_5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타임에 통신이 안끊기게 하는 어플리케이션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&lt;-&gt; 시연 전에 미리 통신을 해 놓는다. 오률르 줄인다.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c3d3a0019_5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ac3d3a0019_5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c3d3a001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c3d3a0019_5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3d3a001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c3d3a001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0e60401b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b0e60401b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b0e60401b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b0e60401b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c3d3a0019_5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c3d3a0019_5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b0e60401b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b0e60401b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b0e60401b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b0e60401b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b0e60401b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b0e60401b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b0e60401b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b0e60401b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b0e60401b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b0e60401b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b0e60401b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b0e60401b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b0e60401b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b0e60401b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b0e60401b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b0e60401b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b0e60401b0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b0e60401b0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0e60401b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0e60401b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b0e60401b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b0e60401b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b0e60401b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b0e60401b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0e60401b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0e60401b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b0e60401b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b0e60401b0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b0e60401b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b0e60401b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b0e60401b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b0e60401b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b0e60401b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b0e60401b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c3d3a0019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c3d3a0019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b0e60401b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b0e60401b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b0e60401b0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b0e60401b0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b0e60401b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b0e60401b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0e60401b0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0e60401b0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0e60401b0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b0e60401b0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c3d3a0019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c3d3a0019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ac3d3a0019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ac3d3a0019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ac3d3a0019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ac3d3a0019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http://groobee.net/2020/04/21/customer-lifetime-value/#:~:text=%EA%B3%A0%EA%B0%9D%EC%83%9D%EC%95%A0%EA%B0%80%EC%B9%98%EB%8A%94%20LTV,%EC%88%9C%EC%9D%B4%EC%9D%B5%EC%97%90%20%EB%8C%80%ED%95%9C%20%EC%98%88%EC%B8%A1%EC%9E%85%EB%8B%88%EB%8B%A4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4"/>
              </a:rPr>
              <a:t>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85c71dc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85c71dc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a85c71dc3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a85c71dc3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c3d3a001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c3d3a001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a85c71dc3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a85c71dc3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cc5b6676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cc5b6676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c3d3a0019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c3d3a0019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c3d3a0019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c3d3a0019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c3d3a001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c3d3a0019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5" name="Google Shape;145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1" name="Google Shape;171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9" name="Google Shape;179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3" name="Google Shape;183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9" name="Google Shape;189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0" name="Google Shape;210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8" name="Google Shape;218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1" name="Google Shape;221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6" name="Google Shape;226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2" name="Google Shape;72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7" name="Google Shape;87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9" name="Google Shape;99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0" name="Google Shape;110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3" name="Google Shape;12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4" name="Google Shape;134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anum Gothic"/>
              <a:buChar char="●"/>
              <a:defRPr sz="13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○"/>
              <a:defRPr sz="11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■"/>
              <a:defRPr sz="11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  <a:defRPr sz="11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○"/>
              <a:defRPr sz="11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■"/>
              <a:defRPr sz="11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  <a:defRPr sz="11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○"/>
              <a:defRPr sz="11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Nanum Gothic"/>
              <a:buChar char="■"/>
              <a:defRPr sz="11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jpg"/><Relationship Id="rId4" Type="http://schemas.openxmlformats.org/officeDocument/2006/relationships/image" Target="../media/image4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U5Y4HyKWcfcU80c-BQD9TzkzHdhnboS/view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ic2WbYQkiEefV6lrC-AnAtLo33BATYX1/view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latin typeface="Nanum Gothic"/>
                <a:ea typeface="Nanum Gothic"/>
                <a:cs typeface="Nanum Gothic"/>
                <a:sym typeface="Nanum Gothic"/>
              </a:rPr>
              <a:t>QR</a:t>
            </a:r>
            <a:r>
              <a:rPr lang="ko" sz="3200">
                <a:latin typeface="Nanum Gothic"/>
                <a:ea typeface="Nanum Gothic"/>
                <a:cs typeface="Nanum Gothic"/>
                <a:sym typeface="Nanum Gothic"/>
              </a:rPr>
              <a:t>코드와 </a:t>
            </a:r>
            <a:r>
              <a:rPr lang="ko" sz="3200" b="1">
                <a:latin typeface="Nanum Gothic"/>
                <a:ea typeface="Nanum Gothic"/>
                <a:cs typeface="Nanum Gothic"/>
                <a:sym typeface="Nanum Gothic"/>
              </a:rPr>
              <a:t>IoT</a:t>
            </a:r>
            <a:r>
              <a:rPr lang="ko" sz="3200">
                <a:latin typeface="Nanum Gothic"/>
                <a:ea typeface="Nanum Gothic"/>
                <a:cs typeface="Nanum Gothic"/>
                <a:sym typeface="Nanum Gothic"/>
              </a:rPr>
              <a:t>를 이용한 스마트 매장관리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" name="Google Shape;233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b="0">
                <a:solidFill>
                  <a:srgbClr val="EFEFEF"/>
                </a:solidFill>
              </a:rPr>
              <a:t>2조: </a:t>
            </a:r>
            <a:r>
              <a:rPr lang="ko" sz="1200" b="0">
                <a:solidFill>
                  <a:srgbClr val="FFFFFF"/>
                </a:solidFill>
              </a:rPr>
              <a:t>방새봄, 서형태, 채희진*, 최재림</a:t>
            </a:r>
            <a:endParaRPr sz="1200" b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/>
          <p:nvPr/>
        </p:nvSpPr>
        <p:spPr>
          <a:xfrm>
            <a:off x="2461367" y="1187860"/>
            <a:ext cx="3448181" cy="24079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6"/>
          <p:cNvSpPr/>
          <p:nvPr/>
        </p:nvSpPr>
        <p:spPr>
          <a:xfrm>
            <a:off x="3944073" y="2548434"/>
            <a:ext cx="1866597" cy="1006867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구성도</a:t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3989430" y="2712230"/>
            <a:ext cx="1759908" cy="776019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364" name="Google Shape;364;p26"/>
          <p:cNvSpPr/>
          <p:nvPr/>
        </p:nvSpPr>
        <p:spPr>
          <a:xfrm>
            <a:off x="2525325" y="1427500"/>
            <a:ext cx="2136600" cy="8553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6"/>
          <p:cNvSpPr/>
          <p:nvPr/>
        </p:nvSpPr>
        <p:spPr>
          <a:xfrm>
            <a:off x="1618921" y="1565289"/>
            <a:ext cx="565806" cy="669213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3310076" y="1744981"/>
            <a:ext cx="967943" cy="252538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 txBox="1"/>
          <p:nvPr/>
        </p:nvSpPr>
        <p:spPr>
          <a:xfrm>
            <a:off x="2538991" y="1222857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AWS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" name="Google Shape;368;p26"/>
          <p:cNvSpPr txBox="1"/>
          <p:nvPr/>
        </p:nvSpPr>
        <p:spPr>
          <a:xfrm>
            <a:off x="2550733" y="1495650"/>
            <a:ext cx="762000" cy="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Main system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2693661" y="2066432"/>
            <a:ext cx="854219" cy="16800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TCP / IP Server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1535631" y="1187860"/>
            <a:ext cx="761833" cy="1198557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 txBox="1"/>
          <p:nvPr/>
        </p:nvSpPr>
        <p:spPr>
          <a:xfrm>
            <a:off x="1603475" y="1222850"/>
            <a:ext cx="640143" cy="16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스마트폰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26"/>
          <p:cNvSpPr txBox="1"/>
          <p:nvPr/>
        </p:nvSpPr>
        <p:spPr>
          <a:xfrm>
            <a:off x="4037460" y="2548464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Linux</a:t>
            </a:r>
            <a:endParaRPr sz="6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4863004" y="1427491"/>
            <a:ext cx="901233" cy="855275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4876663" y="1420643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Visualization System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4289925" y="2018575"/>
            <a:ext cx="246250" cy="223500"/>
          </a:xfrm>
          <a:prstGeom prst="flowChartMagneticDisk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DB</a:t>
            </a:r>
            <a:endParaRPr sz="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" name="Google Shape;376;p26"/>
          <p:cNvSpPr txBox="1"/>
          <p:nvPr/>
        </p:nvSpPr>
        <p:spPr>
          <a:xfrm>
            <a:off x="3348805" y="1794793"/>
            <a:ext cx="854219" cy="16800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application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7" name="Google Shape;377;p26"/>
          <p:cNvCxnSpPr>
            <a:stCxn id="366" idx="2"/>
            <a:endCxn id="369" idx="3"/>
          </p:cNvCxnSpPr>
          <p:nvPr/>
        </p:nvCxnSpPr>
        <p:spPr>
          <a:xfrm flipH="1">
            <a:off x="3547748" y="1997518"/>
            <a:ext cx="246300" cy="153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378" name="Google Shape;378;p26"/>
          <p:cNvCxnSpPr>
            <a:stCxn id="366" idx="2"/>
            <a:endCxn id="379" idx="1"/>
          </p:cNvCxnSpPr>
          <p:nvPr/>
        </p:nvCxnSpPr>
        <p:spPr>
          <a:xfrm rot="-5400000" flipH="1">
            <a:off x="3688448" y="2103118"/>
            <a:ext cx="972300" cy="761100"/>
          </a:xfrm>
          <a:prstGeom prst="bentConnector2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80" name="Google Shape;380;p26"/>
          <p:cNvSpPr txBox="1"/>
          <p:nvPr/>
        </p:nvSpPr>
        <p:spPr>
          <a:xfrm>
            <a:off x="3953769" y="3004525"/>
            <a:ext cx="441600" cy="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Log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3996577" y="2712230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Big Data System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1595189" y="1443524"/>
            <a:ext cx="640254" cy="855275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6"/>
          <p:cNvSpPr txBox="1"/>
          <p:nvPr/>
        </p:nvSpPr>
        <p:spPr>
          <a:xfrm>
            <a:off x="1595189" y="1420643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Andorid app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4" name="Google Shape;384;p26"/>
          <p:cNvSpPr/>
          <p:nvPr/>
        </p:nvSpPr>
        <p:spPr>
          <a:xfrm>
            <a:off x="1535625" y="2455251"/>
            <a:ext cx="761700" cy="20526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 txBox="1"/>
          <p:nvPr/>
        </p:nvSpPr>
        <p:spPr>
          <a:xfrm>
            <a:off x="1527275" y="2492575"/>
            <a:ext cx="693900" cy="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1603484" y="3769146"/>
            <a:ext cx="6318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온도조절 IoT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1603484" y="4020804"/>
            <a:ext cx="6318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문제어 IoT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26"/>
          <p:cNvSpPr txBox="1"/>
          <p:nvPr/>
        </p:nvSpPr>
        <p:spPr>
          <a:xfrm>
            <a:off x="3310050" y="1597343"/>
            <a:ext cx="854100" cy="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server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89" name="Google Shape;389;p26"/>
          <p:cNvCxnSpPr>
            <a:stCxn id="382" idx="3"/>
            <a:endCxn id="366" idx="1"/>
          </p:cNvCxnSpPr>
          <p:nvPr/>
        </p:nvCxnSpPr>
        <p:spPr>
          <a:xfrm>
            <a:off x="2235443" y="1871161"/>
            <a:ext cx="10746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390" name="Google Shape;390;p26"/>
          <p:cNvSpPr txBox="1"/>
          <p:nvPr/>
        </p:nvSpPr>
        <p:spPr>
          <a:xfrm>
            <a:off x="1603484" y="4272463"/>
            <a:ext cx="6318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조명 IoT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1" name="Google Shape;391;p26"/>
          <p:cNvCxnSpPr>
            <a:stCxn id="386" idx="3"/>
            <a:endCxn id="369" idx="2"/>
          </p:cNvCxnSpPr>
          <p:nvPr/>
        </p:nvCxnSpPr>
        <p:spPr>
          <a:xfrm rot="10800000" flipH="1">
            <a:off x="2235284" y="2234346"/>
            <a:ext cx="885600" cy="1618800"/>
          </a:xfrm>
          <a:prstGeom prst="bentConnector2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392" name="Google Shape;392;p26"/>
          <p:cNvCxnSpPr>
            <a:stCxn id="387" idx="3"/>
            <a:endCxn id="369" idx="2"/>
          </p:cNvCxnSpPr>
          <p:nvPr/>
        </p:nvCxnSpPr>
        <p:spPr>
          <a:xfrm rot="10800000" flipH="1">
            <a:off x="2235284" y="2234304"/>
            <a:ext cx="885600" cy="1870500"/>
          </a:xfrm>
          <a:prstGeom prst="bentConnector2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393" name="Google Shape;393;p26"/>
          <p:cNvCxnSpPr>
            <a:stCxn id="390" idx="3"/>
            <a:endCxn id="369" idx="2"/>
          </p:cNvCxnSpPr>
          <p:nvPr/>
        </p:nvCxnSpPr>
        <p:spPr>
          <a:xfrm rot="10800000" flipH="1">
            <a:off x="2235284" y="2234563"/>
            <a:ext cx="885600" cy="2121900"/>
          </a:xfrm>
          <a:prstGeom prst="bentConnector2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394" name="Google Shape;394;p26"/>
          <p:cNvSpPr/>
          <p:nvPr/>
        </p:nvSpPr>
        <p:spPr>
          <a:xfrm>
            <a:off x="6012759" y="1187860"/>
            <a:ext cx="967943" cy="1110978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6"/>
          <p:cNvSpPr txBox="1"/>
          <p:nvPr/>
        </p:nvSpPr>
        <p:spPr>
          <a:xfrm>
            <a:off x="6073446" y="1222857"/>
            <a:ext cx="693951" cy="16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패드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26"/>
          <p:cNvSpPr/>
          <p:nvPr/>
        </p:nvSpPr>
        <p:spPr>
          <a:xfrm>
            <a:off x="4902524" y="1765459"/>
            <a:ext cx="619034" cy="252538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6"/>
          <p:cNvSpPr txBox="1"/>
          <p:nvPr/>
        </p:nvSpPr>
        <p:spPr>
          <a:xfrm>
            <a:off x="4946863" y="1805075"/>
            <a:ext cx="5076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application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26"/>
          <p:cNvSpPr txBox="1"/>
          <p:nvPr/>
        </p:nvSpPr>
        <p:spPr>
          <a:xfrm>
            <a:off x="4911469" y="1603749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server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9" name="Google Shape;399;p26"/>
          <p:cNvCxnSpPr>
            <a:stCxn id="375" idx="4"/>
            <a:endCxn id="397" idx="1"/>
          </p:cNvCxnSpPr>
          <p:nvPr/>
        </p:nvCxnSpPr>
        <p:spPr>
          <a:xfrm rot="10800000" flipH="1">
            <a:off x="4536175" y="1889125"/>
            <a:ext cx="410700" cy="2412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400" name="Google Shape;400;p26"/>
          <p:cNvSpPr/>
          <p:nvPr/>
        </p:nvSpPr>
        <p:spPr>
          <a:xfrm>
            <a:off x="6012759" y="2414350"/>
            <a:ext cx="967943" cy="1110978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6"/>
          <p:cNvSpPr txBox="1"/>
          <p:nvPr/>
        </p:nvSpPr>
        <p:spPr>
          <a:xfrm>
            <a:off x="6042540" y="2449346"/>
            <a:ext cx="536144" cy="16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스마트폰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4555070" y="3294049"/>
            <a:ext cx="5361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Hadoop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4555070" y="2885835"/>
            <a:ext cx="536144" cy="16800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Hive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3" name="Google Shape;403;p26"/>
          <p:cNvCxnSpPr>
            <a:stCxn id="379" idx="2"/>
            <a:endCxn id="402" idx="0"/>
          </p:cNvCxnSpPr>
          <p:nvPr/>
        </p:nvCxnSpPr>
        <p:spPr>
          <a:xfrm>
            <a:off x="4823142" y="3053842"/>
            <a:ext cx="0" cy="240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04" name="Google Shape;404;p26"/>
          <p:cNvCxnSpPr>
            <a:stCxn id="379" idx="0"/>
            <a:endCxn id="397" idx="2"/>
          </p:cNvCxnSpPr>
          <p:nvPr/>
        </p:nvCxnSpPr>
        <p:spPr>
          <a:xfrm rot="-5400000">
            <a:off x="4555392" y="2240685"/>
            <a:ext cx="912900" cy="3774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405" name="Google Shape;405;p26"/>
          <p:cNvSpPr/>
          <p:nvPr/>
        </p:nvSpPr>
        <p:spPr>
          <a:xfrm>
            <a:off x="2461367" y="4448201"/>
            <a:ext cx="659364" cy="304827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Google 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Fire Base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6" name="Google Shape;406;p26"/>
          <p:cNvCxnSpPr>
            <a:stCxn id="405" idx="3"/>
            <a:endCxn id="366" idx="2"/>
          </p:cNvCxnSpPr>
          <p:nvPr/>
        </p:nvCxnSpPr>
        <p:spPr>
          <a:xfrm rot="10800000" flipH="1">
            <a:off x="3120732" y="1997515"/>
            <a:ext cx="673200" cy="2603100"/>
          </a:xfrm>
          <a:prstGeom prst="bentConnector2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407" name="Google Shape;407;p26"/>
          <p:cNvCxnSpPr>
            <a:stCxn id="405" idx="1"/>
            <a:endCxn id="370" idx="1"/>
          </p:cNvCxnSpPr>
          <p:nvPr/>
        </p:nvCxnSpPr>
        <p:spPr>
          <a:xfrm rot="10800000">
            <a:off x="1535567" y="1787215"/>
            <a:ext cx="925800" cy="2813400"/>
          </a:xfrm>
          <a:prstGeom prst="bentConnector3">
            <a:avLst>
              <a:gd name="adj1" fmla="val 125742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08" name="Google Shape;408;p26"/>
          <p:cNvSpPr txBox="1"/>
          <p:nvPr/>
        </p:nvSpPr>
        <p:spPr>
          <a:xfrm>
            <a:off x="1640824" y="4651200"/>
            <a:ext cx="762000" cy="1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 메세지 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9" name="Google Shape;409;p26"/>
          <p:cNvCxnSpPr>
            <a:stCxn id="405" idx="2"/>
            <a:endCxn id="400" idx="2"/>
          </p:cNvCxnSpPr>
          <p:nvPr/>
        </p:nvCxnSpPr>
        <p:spPr>
          <a:xfrm rot="-5400000">
            <a:off x="4030049" y="2286428"/>
            <a:ext cx="1227600" cy="3705600"/>
          </a:xfrm>
          <a:prstGeom prst="bentConnector3">
            <a:avLst>
              <a:gd name="adj1" fmla="val -19397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10" name="Google Shape;410;p26"/>
          <p:cNvSpPr txBox="1"/>
          <p:nvPr/>
        </p:nvSpPr>
        <p:spPr>
          <a:xfrm>
            <a:off x="3095607" y="4844750"/>
            <a:ext cx="693900" cy="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재고부족 알림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6073451" y="1557004"/>
            <a:ext cx="826785" cy="664171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 txBox="1"/>
          <p:nvPr/>
        </p:nvSpPr>
        <p:spPr>
          <a:xfrm>
            <a:off x="6082396" y="1395294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패드 UI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3" name="Google Shape;413;p26"/>
          <p:cNvCxnSpPr>
            <a:stCxn id="397" idx="3"/>
            <a:endCxn id="411" idx="1"/>
          </p:cNvCxnSpPr>
          <p:nvPr/>
        </p:nvCxnSpPr>
        <p:spPr>
          <a:xfrm>
            <a:off x="5454463" y="1889075"/>
            <a:ext cx="618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414" name="Google Shape;414;p26"/>
          <p:cNvCxnSpPr>
            <a:stCxn id="411" idx="3"/>
            <a:endCxn id="366" idx="0"/>
          </p:cNvCxnSpPr>
          <p:nvPr/>
        </p:nvCxnSpPr>
        <p:spPr>
          <a:xfrm rot="10800000">
            <a:off x="3794036" y="1745090"/>
            <a:ext cx="3106200" cy="144000"/>
          </a:xfrm>
          <a:prstGeom prst="bentConnector4">
            <a:avLst>
              <a:gd name="adj1" fmla="val -7667"/>
              <a:gd name="adj2" fmla="val 523327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415" name="Google Shape;415;p26"/>
          <p:cNvSpPr txBox="1"/>
          <p:nvPr/>
        </p:nvSpPr>
        <p:spPr>
          <a:xfrm>
            <a:off x="4025853" y="982317"/>
            <a:ext cx="2778147" cy="12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IoT제어 / 광고 메세지 전송 요청 / 매장현황 확인 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1720239" y="1595575"/>
            <a:ext cx="3633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7" name="Google Shape;417;p26"/>
          <p:cNvSpPr txBox="1"/>
          <p:nvPr/>
        </p:nvSpPr>
        <p:spPr>
          <a:xfrm>
            <a:off x="1680994" y="1937940"/>
            <a:ext cx="441648" cy="16800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QR생성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8" name="Google Shape;418;p26"/>
          <p:cNvCxnSpPr>
            <a:stCxn id="416" idx="2"/>
            <a:endCxn id="417" idx="0"/>
          </p:cNvCxnSpPr>
          <p:nvPr/>
        </p:nvCxnSpPr>
        <p:spPr>
          <a:xfrm>
            <a:off x="1901889" y="1763575"/>
            <a:ext cx="0" cy="174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p26"/>
          <p:cNvSpPr/>
          <p:nvPr/>
        </p:nvSpPr>
        <p:spPr>
          <a:xfrm>
            <a:off x="1595200" y="2736550"/>
            <a:ext cx="640200" cy="972300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6"/>
          <p:cNvSpPr txBox="1"/>
          <p:nvPr/>
        </p:nvSpPr>
        <p:spPr>
          <a:xfrm>
            <a:off x="1519000" y="2623050"/>
            <a:ext cx="761100" cy="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자판기(IoT + QR스캐너)</a:t>
            </a:r>
            <a:endParaRPr sz="4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1672317" y="2824984"/>
            <a:ext cx="4590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 인식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2" name="Google Shape;422;p26"/>
          <p:cNvCxnSpPr>
            <a:stCxn id="421" idx="3"/>
            <a:endCxn id="366" idx="1"/>
          </p:cNvCxnSpPr>
          <p:nvPr/>
        </p:nvCxnSpPr>
        <p:spPr>
          <a:xfrm rot="10800000" flipH="1">
            <a:off x="2131317" y="1871284"/>
            <a:ext cx="1178700" cy="10377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23" name="Google Shape;423;p26"/>
          <p:cNvSpPr txBox="1"/>
          <p:nvPr/>
        </p:nvSpPr>
        <p:spPr>
          <a:xfrm>
            <a:off x="2352326" y="2568038"/>
            <a:ext cx="640200" cy="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정보 조회(DB)</a:t>
            </a:r>
            <a:b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Http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1672317" y="3062148"/>
            <a:ext cx="4590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송수신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5" name="Google Shape;425;p26"/>
          <p:cNvCxnSpPr>
            <a:stCxn id="424" idx="3"/>
            <a:endCxn id="369" idx="2"/>
          </p:cNvCxnSpPr>
          <p:nvPr/>
        </p:nvCxnSpPr>
        <p:spPr>
          <a:xfrm rot="10800000" flipH="1">
            <a:off x="2131317" y="2234448"/>
            <a:ext cx="989400" cy="911700"/>
          </a:xfrm>
          <a:prstGeom prst="bentConnector2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426" name="Google Shape;426;p26"/>
          <p:cNvSpPr txBox="1"/>
          <p:nvPr/>
        </p:nvSpPr>
        <p:spPr>
          <a:xfrm>
            <a:off x="2305901" y="3196825"/>
            <a:ext cx="762000" cy="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작동 명령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 오류 전송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26"/>
          <p:cNvSpPr txBox="1"/>
          <p:nvPr/>
        </p:nvSpPr>
        <p:spPr>
          <a:xfrm>
            <a:off x="1672317" y="3453745"/>
            <a:ext cx="4590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기계작동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8" name="Google Shape;428;p26"/>
          <p:cNvCxnSpPr>
            <a:stCxn id="424" idx="2"/>
            <a:endCxn id="427" idx="0"/>
          </p:cNvCxnSpPr>
          <p:nvPr/>
        </p:nvCxnSpPr>
        <p:spPr>
          <a:xfrm>
            <a:off x="1901817" y="3230148"/>
            <a:ext cx="0" cy="223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9" name="Google Shape;429;p26"/>
          <p:cNvCxnSpPr>
            <a:stCxn id="382" idx="2"/>
            <a:endCxn id="421" idx="0"/>
          </p:cNvCxnSpPr>
          <p:nvPr/>
        </p:nvCxnSpPr>
        <p:spPr>
          <a:xfrm flipH="1">
            <a:off x="1901816" y="2298799"/>
            <a:ext cx="13500" cy="526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30" name="Google Shape;430;p26"/>
          <p:cNvSpPr txBox="1"/>
          <p:nvPr/>
        </p:nvSpPr>
        <p:spPr>
          <a:xfrm>
            <a:off x="6135477" y="1595586"/>
            <a:ext cx="693951" cy="16800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현황파악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1" name="Google Shape;431;p26"/>
          <p:cNvSpPr txBox="1"/>
          <p:nvPr/>
        </p:nvSpPr>
        <p:spPr>
          <a:xfrm>
            <a:off x="6135477" y="1818603"/>
            <a:ext cx="693951" cy="16800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 메세지 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6135477" y="2022461"/>
            <a:ext cx="693951" cy="16800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 제어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26"/>
          <p:cNvSpPr txBox="1"/>
          <p:nvPr/>
        </p:nvSpPr>
        <p:spPr>
          <a:xfrm>
            <a:off x="4271474" y="2410750"/>
            <a:ext cx="565800" cy="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json / xml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26"/>
          <p:cNvSpPr txBox="1"/>
          <p:nvPr/>
        </p:nvSpPr>
        <p:spPr>
          <a:xfrm>
            <a:off x="5381658" y="2885835"/>
            <a:ext cx="2250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</a:t>
            </a:r>
            <a:endParaRPr sz="4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5" name="Google Shape;435;p26"/>
          <p:cNvCxnSpPr>
            <a:stCxn id="379" idx="3"/>
            <a:endCxn id="434" idx="1"/>
          </p:cNvCxnSpPr>
          <p:nvPr/>
        </p:nvCxnSpPr>
        <p:spPr>
          <a:xfrm>
            <a:off x="5091214" y="2969838"/>
            <a:ext cx="290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6" name="Google Shape;436;p26"/>
          <p:cNvCxnSpPr>
            <a:stCxn id="434" idx="0"/>
            <a:endCxn id="397" idx="2"/>
          </p:cNvCxnSpPr>
          <p:nvPr/>
        </p:nvCxnSpPr>
        <p:spPr>
          <a:xfrm rot="5400000" flipH="1">
            <a:off x="4891008" y="2282685"/>
            <a:ext cx="912900" cy="2934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437" name="Google Shape;437;p26"/>
          <p:cNvSpPr txBox="1"/>
          <p:nvPr/>
        </p:nvSpPr>
        <p:spPr>
          <a:xfrm>
            <a:off x="3120820" y="3190804"/>
            <a:ext cx="640254" cy="12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IoT제어 명령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8" name="Google Shape;438;p26"/>
          <p:cNvCxnSpPr>
            <a:stCxn id="366" idx="3"/>
            <a:endCxn id="375" idx="1"/>
          </p:cNvCxnSpPr>
          <p:nvPr/>
        </p:nvCxnSpPr>
        <p:spPr>
          <a:xfrm>
            <a:off x="4278020" y="1871249"/>
            <a:ext cx="135000" cy="147300"/>
          </a:xfrm>
          <a:prstGeom prst="bentConnector2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39" name="Google Shape;439;p26"/>
          <p:cNvSpPr txBox="1"/>
          <p:nvPr/>
        </p:nvSpPr>
        <p:spPr>
          <a:xfrm>
            <a:off x="2618646" y="1645961"/>
            <a:ext cx="392055" cy="16800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browser</a:t>
            </a:r>
            <a:endParaRPr sz="4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0" name="Google Shape;440;p26"/>
          <p:cNvCxnSpPr>
            <a:stCxn id="382" idx="3"/>
            <a:endCxn id="439" idx="1"/>
          </p:cNvCxnSpPr>
          <p:nvPr/>
        </p:nvCxnSpPr>
        <p:spPr>
          <a:xfrm rot="10800000" flipH="1">
            <a:off x="2235443" y="1729861"/>
            <a:ext cx="383100" cy="1413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441" name="Google Shape;441;p26"/>
          <p:cNvCxnSpPr>
            <a:stCxn id="439" idx="3"/>
            <a:endCxn id="366" idx="1"/>
          </p:cNvCxnSpPr>
          <p:nvPr/>
        </p:nvCxnSpPr>
        <p:spPr>
          <a:xfrm>
            <a:off x="3010701" y="1729964"/>
            <a:ext cx="299400" cy="141300"/>
          </a:xfrm>
          <a:prstGeom prst="bentConnector3">
            <a:avLst>
              <a:gd name="adj1" fmla="val 50025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442" name="Google Shape;442;p26"/>
          <p:cNvSpPr txBox="1"/>
          <p:nvPr/>
        </p:nvSpPr>
        <p:spPr>
          <a:xfrm>
            <a:off x="3989430" y="1470338"/>
            <a:ext cx="392055" cy="16800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browser</a:t>
            </a:r>
            <a:endParaRPr sz="4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3" name="Google Shape;443;p26"/>
          <p:cNvCxnSpPr>
            <a:stCxn id="442" idx="2"/>
            <a:endCxn id="366" idx="0"/>
          </p:cNvCxnSpPr>
          <p:nvPr/>
        </p:nvCxnSpPr>
        <p:spPr>
          <a:xfrm flipH="1">
            <a:off x="3793958" y="1638345"/>
            <a:ext cx="391500" cy="106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444" name="Google Shape;444;p26"/>
          <p:cNvCxnSpPr>
            <a:stCxn id="442" idx="0"/>
            <a:endCxn id="411" idx="3"/>
          </p:cNvCxnSpPr>
          <p:nvPr/>
        </p:nvCxnSpPr>
        <p:spPr>
          <a:xfrm rot="-5400000" flipH="1">
            <a:off x="5333408" y="322388"/>
            <a:ext cx="418800" cy="2714700"/>
          </a:xfrm>
          <a:prstGeom prst="bentConnector4">
            <a:avLst>
              <a:gd name="adj1" fmla="val -80156"/>
              <a:gd name="adj2" fmla="val 108778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445" name="Google Shape;445;p26"/>
          <p:cNvSpPr txBox="1"/>
          <p:nvPr/>
        </p:nvSpPr>
        <p:spPr>
          <a:xfrm>
            <a:off x="5329624" y="2076094"/>
            <a:ext cx="392055" cy="16800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browser</a:t>
            </a:r>
            <a:endParaRPr sz="4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6" name="Google Shape;446;p26"/>
          <p:cNvCxnSpPr>
            <a:stCxn id="397" idx="2"/>
            <a:endCxn id="445" idx="1"/>
          </p:cNvCxnSpPr>
          <p:nvPr/>
        </p:nvCxnSpPr>
        <p:spPr>
          <a:xfrm>
            <a:off x="5200663" y="1973075"/>
            <a:ext cx="129000" cy="186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447" name="Google Shape;447;p26"/>
          <p:cNvCxnSpPr>
            <a:stCxn id="445" idx="3"/>
            <a:endCxn id="411" idx="1"/>
          </p:cNvCxnSpPr>
          <p:nvPr/>
        </p:nvCxnSpPr>
        <p:spPr>
          <a:xfrm rot="10800000" flipH="1">
            <a:off x="5721679" y="1889197"/>
            <a:ext cx="351900" cy="270900"/>
          </a:xfrm>
          <a:prstGeom prst="bentConnector3">
            <a:avLst>
              <a:gd name="adj1" fmla="val 40632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448" name="Google Shape;448;p26"/>
          <p:cNvSpPr txBox="1"/>
          <p:nvPr/>
        </p:nvSpPr>
        <p:spPr>
          <a:xfrm>
            <a:off x="5454425" y="2410750"/>
            <a:ext cx="536100" cy="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jpeg/png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26"/>
          <p:cNvSpPr/>
          <p:nvPr/>
        </p:nvSpPr>
        <p:spPr>
          <a:xfrm>
            <a:off x="3962538" y="3672455"/>
            <a:ext cx="761833" cy="669213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6"/>
          <p:cNvSpPr txBox="1"/>
          <p:nvPr/>
        </p:nvSpPr>
        <p:spPr>
          <a:xfrm>
            <a:off x="3997583" y="3707452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API</a:t>
            </a:r>
            <a:endParaRPr sz="6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1" name="Google Shape;451;p26"/>
          <p:cNvSpPr/>
          <p:nvPr/>
        </p:nvSpPr>
        <p:spPr>
          <a:xfrm>
            <a:off x="4021569" y="3859631"/>
            <a:ext cx="640254" cy="174338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Google QR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2" name="Google Shape;452;p26"/>
          <p:cNvSpPr/>
          <p:nvPr/>
        </p:nvSpPr>
        <p:spPr>
          <a:xfrm>
            <a:off x="4021569" y="4094660"/>
            <a:ext cx="640254" cy="174338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기상청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53" name="Google Shape;453;p26"/>
          <p:cNvCxnSpPr>
            <a:stCxn id="449" idx="1"/>
            <a:endCxn id="366" idx="2"/>
          </p:cNvCxnSpPr>
          <p:nvPr/>
        </p:nvCxnSpPr>
        <p:spPr>
          <a:xfrm rot="10800000">
            <a:off x="3793938" y="1997662"/>
            <a:ext cx="168600" cy="2009400"/>
          </a:xfrm>
          <a:prstGeom prst="bentConnector2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454" name="Google Shape;454;p26"/>
          <p:cNvSpPr/>
          <p:nvPr/>
        </p:nvSpPr>
        <p:spPr>
          <a:xfrm>
            <a:off x="6073451" y="2811329"/>
            <a:ext cx="826800" cy="664200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6"/>
          <p:cNvSpPr txBox="1"/>
          <p:nvPr/>
        </p:nvSpPr>
        <p:spPr>
          <a:xfrm>
            <a:off x="6082396" y="2649619"/>
            <a:ext cx="8541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App</a:t>
            </a:r>
            <a:endParaRPr sz="5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6135477" y="2849911"/>
            <a:ext cx="6939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현황파악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7" name="Google Shape;457;p26"/>
          <p:cNvSpPr txBox="1"/>
          <p:nvPr/>
        </p:nvSpPr>
        <p:spPr>
          <a:xfrm>
            <a:off x="6135477" y="3072928"/>
            <a:ext cx="6939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 메세지 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p26"/>
          <p:cNvSpPr txBox="1"/>
          <p:nvPr/>
        </p:nvSpPr>
        <p:spPr>
          <a:xfrm>
            <a:off x="6135477" y="3276786"/>
            <a:ext cx="693900" cy="16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 제어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기술스텍</a:t>
            </a:r>
            <a:endParaRPr/>
          </a:p>
        </p:txBody>
      </p:sp>
      <p:graphicFrame>
        <p:nvGraphicFramePr>
          <p:cNvPr id="464" name="Google Shape;464;p27"/>
          <p:cNvGraphicFramePr/>
          <p:nvPr/>
        </p:nvGraphicFramePr>
        <p:xfrm>
          <a:off x="1297500" y="98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{E920FDA1-14F2-46E8-ADE2-7881F9EC41E6}</a:tableStyleId>
              </a:tblPr>
              <a:tblGrid>
                <a:gridCol w="90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WebApp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Server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TCP/IP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Server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구매자 / 관리자 App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매장 제어 시스템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BigData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Database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(RDBMS)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자판기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(IoT)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OS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Windows 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 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Arduino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Windows 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 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Arduino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IDE / DBMS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Eclipse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(2020-06)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Eclipse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(2020-06)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Android Studio(4.0.2)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Eclipse (2020-06)</a:t>
                      </a:r>
                      <a:endParaRPr sz="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Android Studio(4.0.2)</a:t>
                      </a:r>
                      <a:endParaRPr sz="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Arduino IDE 1.6.13</a:t>
                      </a:r>
                      <a:endParaRPr sz="5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MariaDB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Oracle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Eclipse (2020-06)</a:t>
                      </a:r>
                      <a:endParaRPr sz="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Android Studio(4.0.2)</a:t>
                      </a:r>
                      <a:endParaRPr sz="5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Arduino IDE 1.6.13</a:t>
                      </a:r>
                      <a:endParaRPr sz="5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Language </a:t>
                      </a:r>
                      <a:endParaRPr sz="1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&amp; </a:t>
                      </a:r>
                      <a:endParaRPr sz="1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Framework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Spring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MyBatis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Java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Android10.0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SDK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(API 24)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Android10.0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SDK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(API 24)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SQL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Hadoop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HIVE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SQL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Android10.0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SDK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(API 24)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Network</a:t>
                      </a:r>
                      <a:endParaRPr sz="1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Protocol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Serial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SSH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Serial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HW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Galaxy On7 Prime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LattePanda + Galaxy Tab A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LattePanda + Galaxy On7 Prime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ETC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Maven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HTML5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(BootStrap)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(HighChart)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Ajax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jQuery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JSP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JSTL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Google API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Google FCM</a:t>
                      </a: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추진일정</a:t>
            </a:r>
            <a:endParaRPr/>
          </a:p>
        </p:txBody>
      </p:sp>
      <p:graphicFrame>
        <p:nvGraphicFramePr>
          <p:cNvPr id="470" name="Google Shape;470;p28"/>
          <p:cNvGraphicFramePr/>
          <p:nvPr/>
        </p:nvGraphicFramePr>
        <p:xfrm>
          <a:off x="182313" y="1493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{657348C0-FBA2-42C5-BE1C-A971EEF2213F}</a:tableStyleId>
              </a:tblPr>
              <a:tblGrid>
                <a:gridCol w="54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8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8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18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8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18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18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233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100" b="1" i="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sz="7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11월 1주차</a:t>
                      </a:r>
                      <a:endParaRPr sz="1100"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sz="1100"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sz="1100"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sz="1100"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12월 1주차</a:t>
                      </a:r>
                      <a:endParaRPr sz="1100"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sz="1100"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sz="1100"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사전기획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ERD 작성</a:t>
                      </a:r>
                      <a:endParaRPr sz="400" b="1" i="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구축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구현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DB 연동</a:t>
                      </a:r>
                      <a:endParaRPr sz="400" b="1" i="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FCM-IoT연동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TCP/IP와 모든 IoT연결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하둡 / 하이브 구축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시각화 구축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자판기 제작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자판기 연동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시스템 연동 확인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 / 보완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발표준비</a:t>
                      </a:r>
                      <a:endParaRPr sz="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팀원별 역량 및 역할</a:t>
            </a:r>
            <a:endParaRPr/>
          </a:p>
        </p:txBody>
      </p:sp>
      <p:graphicFrame>
        <p:nvGraphicFramePr>
          <p:cNvPr id="476" name="Google Shape;476;p29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{56168D5D-0694-4AEE-9D98-52C8589D9BE9}</a:tableStyleId>
              </a:tblPr>
              <a:tblGrid>
                <a:gridCol w="138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lang="ko" sz="1500" b="1" i="0" u="none" strike="noStrike" cap="non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역량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건축학과(5년제, KAAB)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아파트 하자 빅데이터 입력 엑셀 유저폼 개발(VBA) / Structure Health Monitoring(기둥침하 시각화) (XX대학 건설 IT연구실)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Tensorflow Object Detection 예제 실행 가능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정보통신화 진흥원 AI BM (D-CNN, GAN을 활용한 눈썹 문신 추천 서비스 시나리오 작성 및 발표)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‘TTok Library’ 프로젝트 참여 (Spring + Mybatis / jQuery / JSP / HTML) 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컴퓨터공학과 (ABEEK) / certificate- 정보처리기사, ccna</a:t>
                      </a:r>
                      <a:endParaRPr sz="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914400" lvl="1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full stack developer</a:t>
                      </a:r>
                      <a:endParaRPr sz="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MSP 9th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Microsoft Imagine cup 2016 korea top 6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914400" lvl="1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농작물 추천 플랫폼 ‘흙토우미’ 제작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모바일 어플리케이션 ‘한동어플’제작 - 누적 다운로드수 15,000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‘스마트 매장관리’ 프로젝트 진행 중 (역할: AWS(EC2, RDS), </a:t>
                      </a:r>
                      <a:r>
                        <a:rPr lang="ko" sz="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Oracle DB, </a:t>
                      </a: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Spring+Mybatis 서버, android)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문화콘텐츠학과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 </a:t>
                      </a:r>
                      <a:endParaRPr sz="2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비대면 기반 포스시스템 프로젝트 참여 (백엔드, SQL-Oracle DB)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청년CEO, 창업 공모전( 콘텐츠코리아랩) 등 각종 국가 지원사업 선정 및 사업 진행 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글로벌경영학과/영미영어문화학과 </a:t>
                      </a:r>
                      <a:endParaRPr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</a:t>
                      </a:r>
                      <a:endParaRPr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비대면 기반 포스시스템 프로젝트 참여</a:t>
                      </a:r>
                      <a:endParaRPr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7" name="Google Shape;477;p29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역량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팀원별 역량 및 역할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83" name="Google Shape;483;p30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{56168D5D-0694-4AEE-9D98-52C8589D9BE9}</a:tableStyleId>
              </a:tblPr>
              <a:tblGrid>
                <a:gridCol w="138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lang="ko" sz="1500" b="1" i="0" u="none" strike="noStrike" cap="non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i="0" u="none" strike="noStrike" cap="non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역할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667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285750" marR="0" lvl="0" indent="-2667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Sensor-IoT-TCPIP-Web app연동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667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 환경 구축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285750" marR="0" lvl="0" indent="-2667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web app 연동 / 백엔드 구축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285750" marR="0" lvl="0" indent="-2667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인식 / DB 연동 / 소비자 UI 초안 작성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667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 목록 구성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285750" marR="0" lvl="0" indent="-2667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생성 / DB 연동 / 소비자 UI 초안 작성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strike="noStrike" cap="non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667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500" u="none" strike="noStrike" cap="non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285750" marR="0" lvl="0" indent="-2667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초기 환경 구축( Spring 환경 구축 및 DB 연동 ) 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4" name="Google Shape;484;p30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역할 분담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개발계획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</p:txBody>
      </p:sp>
      <p:pic>
        <p:nvPicPr>
          <p:cNvPr id="495" name="Google Shape;495;p32"/>
          <p:cNvPicPr preferRelativeResize="0"/>
          <p:nvPr/>
        </p:nvPicPr>
        <p:blipFill rotWithShape="1">
          <a:blip r:embed="rId3">
            <a:alphaModFix/>
          </a:blip>
          <a:srcRect l="12892" t="4270" r="11223" b="9112"/>
          <a:stretch/>
        </p:blipFill>
        <p:spPr>
          <a:xfrm>
            <a:off x="1297500" y="1747825"/>
            <a:ext cx="3701649" cy="22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2"/>
          <p:cNvSpPr txBox="1"/>
          <p:nvPr/>
        </p:nvSpPr>
        <p:spPr>
          <a:xfrm>
            <a:off x="5181100" y="1489975"/>
            <a:ext cx="3234300" cy="2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[AWS cloud ]</a:t>
            </a:r>
            <a:endParaRPr sz="13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EC2 - server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Ubuntu server 18.04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t2.micro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배포 프로그램: apache tomcat 9.0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java version "1.8.0_251"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RDS -database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Oracle 12.1.0.2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db.t3.micro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SQL developer와 cli를 통해 SQL query문 작성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AWS EC2 + RDS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3" name="Google Shape;5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2750" y="963838"/>
            <a:ext cx="3073875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3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Google Firebase FCM(Firebase Cloud Messaging)</a:t>
            </a:r>
            <a:endParaRPr/>
          </a:p>
        </p:txBody>
      </p:sp>
      <p:sp>
        <p:nvSpPr>
          <p:cNvPr id="505" name="Google Shape;505;p33"/>
          <p:cNvSpPr txBox="1"/>
          <p:nvPr/>
        </p:nvSpPr>
        <p:spPr>
          <a:xfrm>
            <a:off x="6219350" y="1397225"/>
            <a:ext cx="24174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Spark 요금제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0$ / 월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FCM 무료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앱 배포 무료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6" name="Google Shape;5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50" y="1473400"/>
            <a:ext cx="4878974" cy="27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/>
          <p:nvPr/>
        </p:nvSpPr>
        <p:spPr>
          <a:xfrm>
            <a:off x="1007275" y="2136600"/>
            <a:ext cx="4339800" cy="123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4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Google Charts -&gt; Infographics -&gt; QR</a:t>
            </a:r>
            <a:endParaRPr/>
          </a:p>
        </p:txBody>
      </p:sp>
      <p:sp>
        <p:nvSpPr>
          <p:cNvPr id="514" name="Google Shape;514;p34"/>
          <p:cNvSpPr txBox="1"/>
          <p:nvPr/>
        </p:nvSpPr>
        <p:spPr>
          <a:xfrm>
            <a:off x="1125150" y="2317400"/>
            <a:ext cx="44364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&lt;form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action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'https://chart.googleapis.com/chart'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method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'POST'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'hidden'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name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'cht'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value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'qr'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'hidden'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name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'chs'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value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'300x300'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'hidden'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name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'chl'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value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'This is my QR code'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'submit' 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&lt;/form&gt;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5" name="Google Shape;5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58" y="2118375"/>
            <a:ext cx="1373792" cy="136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34"/>
          <p:cNvCxnSpPr>
            <a:stCxn id="514" idx="3"/>
            <a:endCxn id="515" idx="1"/>
          </p:cNvCxnSpPr>
          <p:nvPr/>
        </p:nvCxnSpPr>
        <p:spPr>
          <a:xfrm>
            <a:off x="5561550" y="2800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7" name="Google Shape;517;p34"/>
          <p:cNvSpPr txBox="1"/>
          <p:nvPr/>
        </p:nvSpPr>
        <p:spPr>
          <a:xfrm>
            <a:off x="1221575" y="3932625"/>
            <a:ext cx="71940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구글 차트 API</a:t>
            </a:r>
            <a:r>
              <a:rPr lang="ko" b="1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 중 Infographics의 </a:t>
            </a:r>
            <a:r>
              <a:rPr lang="ko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 API를 POST 방식</a:t>
            </a:r>
            <a:r>
              <a:rPr lang="ko" b="1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요청하여 QR 생성</a:t>
            </a:r>
            <a:endParaRPr sz="15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8" name="Google Shape;518;p34"/>
          <p:cNvPicPr preferRelativeResize="0"/>
          <p:nvPr/>
        </p:nvPicPr>
        <p:blipFill rotWithShape="1">
          <a:blip r:embed="rId4">
            <a:alphaModFix/>
          </a:blip>
          <a:srcRect l="18857" t="33183" r="26673" b="30558"/>
          <a:stretch/>
        </p:blipFill>
        <p:spPr>
          <a:xfrm>
            <a:off x="1007275" y="1804425"/>
            <a:ext cx="1219401" cy="4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5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R + RStudio</a:t>
            </a:r>
            <a:endParaRPr/>
          </a:p>
        </p:txBody>
      </p:sp>
      <p:sp>
        <p:nvSpPr>
          <p:cNvPr id="525" name="Google Shape;525;p35"/>
          <p:cNvSpPr txBox="1"/>
          <p:nvPr/>
        </p:nvSpPr>
        <p:spPr>
          <a:xfrm>
            <a:off x="5232100" y="1397213"/>
            <a:ext cx="33927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 3.5.3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RStudio 1.2.5042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Packages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psych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(데이터 (가공)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descr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reshape2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wordcloud2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(워드 클라우드)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KoNLP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(형태소 분석)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dplyr 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ggplot2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(그래프 생성)</a:t>
            </a:r>
            <a:endParaRPr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6" name="Google Shape;526;p35"/>
          <p:cNvPicPr preferRelativeResize="0"/>
          <p:nvPr/>
        </p:nvPicPr>
        <p:blipFill rotWithShape="1">
          <a:blip r:embed="rId3">
            <a:alphaModFix/>
          </a:blip>
          <a:srcRect l="15124" t="7741" r="13026" b="24231"/>
          <a:stretch/>
        </p:blipFill>
        <p:spPr>
          <a:xfrm>
            <a:off x="1297500" y="1551936"/>
            <a:ext cx="1499878" cy="14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5"/>
          <p:cNvPicPr preferRelativeResize="0"/>
          <p:nvPr/>
        </p:nvPicPr>
        <p:blipFill rotWithShape="1">
          <a:blip r:embed="rId4">
            <a:alphaModFix/>
          </a:blip>
          <a:srcRect t="21461" r="34288" b="21461"/>
          <a:stretch/>
        </p:blipFill>
        <p:spPr>
          <a:xfrm>
            <a:off x="1297450" y="3018700"/>
            <a:ext cx="3656199" cy="166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개요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내용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계획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결과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기대 효과 및 향후 계획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느낀점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Hadoop+ Hive</a:t>
            </a:r>
            <a:endParaRPr/>
          </a:p>
        </p:txBody>
      </p:sp>
      <p:sp>
        <p:nvSpPr>
          <p:cNvPr id="534" name="Google Shape;534;p36"/>
          <p:cNvSpPr txBox="1"/>
          <p:nvPr/>
        </p:nvSpPr>
        <p:spPr>
          <a:xfrm>
            <a:off x="5394950" y="1397225"/>
            <a:ext cx="32826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Hadoop-1.2.1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HDFS 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NameNode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DataNode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Mapreduce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Hive-1.0.1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MariaDB-10.0.15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5" name="Google Shape;5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75" y="1576395"/>
            <a:ext cx="3884400" cy="12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75" y="3012274"/>
            <a:ext cx="1489800" cy="13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100" y="3448545"/>
            <a:ext cx="1815275" cy="9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>
            <a:spLocks noGrp="1"/>
          </p:cNvSpPr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매장 IoT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"/>
          </p:nvPr>
        </p:nvSpPr>
        <p:spPr>
          <a:xfrm>
            <a:off x="4966300" y="1406650"/>
            <a:ext cx="3888900" cy="30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sz="1300" b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300">
              <a:solidFill>
                <a:srgbClr val="000000"/>
              </a:solidFill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조도센서</a:t>
            </a:r>
            <a:endParaRPr sz="17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lang="ko" sz="1300" b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Ambient Light Sensor</a:t>
            </a:r>
            <a:endParaRPr sz="1300" b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TEMT6000​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온도센서</a:t>
            </a:r>
            <a:endParaRPr sz="1700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LM35 Temperature Sensor For Arduino​</a:t>
            </a:r>
            <a:endParaRPr sz="1300" b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도트 LED</a:t>
            </a:r>
            <a:endParaRPr sz="1700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MAX7219 아두이노 8X32 도트 매트릭스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모듈 [SZH-EKAD-115]</a:t>
            </a:r>
            <a:r>
              <a:rPr lang="ko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544" name="Google Shape;544;p37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5" name="Google Shape;545;p37"/>
          <p:cNvPicPr preferRelativeResize="0"/>
          <p:nvPr/>
        </p:nvPicPr>
        <p:blipFill rotWithShape="1">
          <a:blip r:embed="rId3">
            <a:alphaModFix/>
          </a:blip>
          <a:srcRect l="23675" t="15734" r="24268" b="21800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7"/>
          <p:cNvSpPr txBox="1">
            <a:spLocks noGrp="1"/>
          </p:cNvSpPr>
          <p:nvPr>
            <p:ph type="title" idx="2"/>
          </p:nvPr>
        </p:nvSpPr>
        <p:spPr>
          <a:xfrm>
            <a:off x="1158875" y="352150"/>
            <a:ext cx="30888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</p:txBody>
      </p:sp>
      <p:pic>
        <p:nvPicPr>
          <p:cNvPr id="547" name="Google Shape;5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750" y="3433000"/>
            <a:ext cx="1129173" cy="112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00" y="3432999"/>
            <a:ext cx="1129174" cy="11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137" y="3433000"/>
            <a:ext cx="1129175" cy="11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38"/>
          <p:cNvPicPr preferRelativeResize="0"/>
          <p:nvPr/>
        </p:nvPicPr>
        <p:blipFill rotWithShape="1">
          <a:blip r:embed="rId3">
            <a:alphaModFix/>
          </a:blip>
          <a:srcRect l="23675" t="15734" r="24268" b="21800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8"/>
          <p:cNvSpPr txBox="1">
            <a:spLocks noGrp="1"/>
          </p:cNvSpPr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자판기 IoT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38"/>
          <p:cNvSpPr txBox="1">
            <a:spLocks noGrp="1"/>
          </p:cNvSpPr>
          <p:nvPr>
            <p:ph type="body" idx="1"/>
          </p:nvPr>
        </p:nvSpPr>
        <p:spPr>
          <a:xfrm>
            <a:off x="4984625" y="1729900"/>
            <a:ext cx="4067700" cy="23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sz="1300" b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700">
              <a:solidFill>
                <a:srgbClr val="000000"/>
              </a:solidFill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서보모터</a:t>
            </a:r>
            <a:endParaRPr sz="17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lang="ko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TowerPro SG90 9G micro servo motor</a:t>
            </a:r>
            <a:endParaRPr sz="1700">
              <a:solidFill>
                <a:srgbClr val="000000"/>
              </a:solidFill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Android Smartphone</a:t>
            </a:r>
            <a:endParaRPr sz="17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&amp; Tablet</a:t>
            </a:r>
            <a:endParaRPr sz="1700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557" name="Google Shape;557;p38"/>
          <p:cNvSpPr txBox="1">
            <a:spLocks noGrp="1"/>
          </p:cNvSpPr>
          <p:nvPr>
            <p:ph type="title" idx="2"/>
          </p:nvPr>
        </p:nvSpPr>
        <p:spPr>
          <a:xfrm>
            <a:off x="1158875" y="352150"/>
            <a:ext cx="30888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8" name="Google Shape;5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50" y="3411375"/>
            <a:ext cx="1296726" cy="12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8"/>
          <p:cNvPicPr preferRelativeResize="0"/>
          <p:nvPr/>
        </p:nvPicPr>
        <p:blipFill rotWithShape="1">
          <a:blip r:embed="rId5">
            <a:alphaModFix/>
          </a:blip>
          <a:srcRect l="-6584" r="-16265"/>
          <a:stretch/>
        </p:blipFill>
        <p:spPr>
          <a:xfrm>
            <a:off x="2710600" y="3411375"/>
            <a:ext cx="1597150" cy="12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25" y="982350"/>
            <a:ext cx="6374724" cy="3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요소 (ERD)</a:t>
            </a:r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6430450" y="4350025"/>
            <a:ext cx="1276200" cy="35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572" name="Google Shape;572;p40"/>
          <p:cNvSpPr txBox="1">
            <a:spLocks noGrp="1"/>
          </p:cNvSpPr>
          <p:nvPr>
            <p:ph type="body" idx="1"/>
          </p:nvPr>
        </p:nvSpPr>
        <p:spPr>
          <a:xfrm>
            <a:off x="930900" y="1567550"/>
            <a:ext cx="3769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매장 관리​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전등 / 출입문 / 온도 제어​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아두이노 센서를 통한 </a:t>
            </a: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전등</a:t>
            </a: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출입문</a:t>
            </a: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날씨 API를 연동하여 실시간 </a:t>
            </a: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온도</a:t>
            </a: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관리자 대시보드를 통한 원격제어​</a:t>
            </a:r>
            <a:endParaRPr/>
          </a:p>
        </p:txBody>
      </p:sp>
      <p:sp>
        <p:nvSpPr>
          <p:cNvPr id="573" name="Google Shape;573;p40"/>
          <p:cNvSpPr txBox="1">
            <a:spLocks noGrp="1"/>
          </p:cNvSpPr>
          <p:nvPr>
            <p:ph type="body" idx="2"/>
          </p:nvPr>
        </p:nvSpPr>
        <p:spPr>
          <a:xfrm>
            <a:off x="4933225" y="1567550"/>
            <a:ext cx="3403200" cy="31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데이터 시각화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DB기반 판매 현황 시각화​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이용고객 빅데이터 분석을 위한 이용 고객 정보 수집 및 가공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○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연령, 성별, 구매물품, 총 구매가격 등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재고 현황 시각화 및 자동 발주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UI 클릭 로그 시각화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579" name="Google Shape;579;p41"/>
          <p:cNvSpPr txBox="1">
            <a:spLocks noGrp="1"/>
          </p:cNvSpPr>
          <p:nvPr>
            <p:ph type="body" idx="1"/>
          </p:nvPr>
        </p:nvSpPr>
        <p:spPr>
          <a:xfrm>
            <a:off x="771050" y="1567550"/>
            <a:ext cx="3929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결제​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어플리케이션을 통한 선결제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자판기에서 QR코드를 인식시켜 물품 수령​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사용자의 충전금액 관리 데이터베이스 구축</a:t>
            </a:r>
            <a:endParaRPr/>
          </a:p>
        </p:txBody>
      </p:sp>
      <p:sp>
        <p:nvSpPr>
          <p:cNvPr id="580" name="Google Shape;580;p41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고객관리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LED패드를 이용하여 제품 위치 안내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FCM을 이용한 실시간 홍보​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lang="ko" sz="1500" b="0">
                <a:latin typeface="Malgun Gothic"/>
                <a:ea typeface="Malgun Gothic"/>
                <a:cs typeface="Malgun Gothic"/>
                <a:sym typeface="Malgun Gothic"/>
              </a:rPr>
              <a:t>고객 정보 군집화를 통해 FCM 전송</a:t>
            </a:r>
            <a:endParaRPr sz="15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586" name="Google Shape;586;p42"/>
          <p:cNvSpPr txBox="1"/>
          <p:nvPr/>
        </p:nvSpPr>
        <p:spPr>
          <a:xfrm>
            <a:off x="3474475" y="1569400"/>
            <a:ext cx="4703100" cy="3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User 가 구입 한 제품 List Data 를 바탕으로 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자동으로 QR Code 생성 (JSon Data) - User App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QR Code 인식기를 통해 제품 List Data 를 Server (AWS) 로 송신 및 DML수행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 는 수신 받은 Data 를 바탕으로 DB Update 및 자판기 IoT 시스템에 제어 코드 송신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LattePanda 에서 제어 코드 수신 후 자판기 작동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유저가 구입한 제품만 배출구로 배출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7" name="Google Shape;587;p42"/>
          <p:cNvSpPr/>
          <p:nvPr/>
        </p:nvSpPr>
        <p:spPr>
          <a:xfrm>
            <a:off x="1472800" y="1569400"/>
            <a:ext cx="1643100" cy="244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13" y="2197613"/>
            <a:ext cx="748275" cy="7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2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Google QR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 </a:t>
            </a:r>
            <a:endParaRPr/>
          </a:p>
        </p:txBody>
      </p:sp>
      <p:pic>
        <p:nvPicPr>
          <p:cNvPr id="595" name="Google Shape;5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85" y="1849519"/>
            <a:ext cx="575888" cy="575888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3"/>
          <p:cNvSpPr txBox="1"/>
          <p:nvPr/>
        </p:nvSpPr>
        <p:spPr>
          <a:xfrm>
            <a:off x="783200" y="3187325"/>
            <a:ext cx="1215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"itemname"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"price"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"stock"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"category"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"test"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"image"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"a.jpg"</a:t>
            </a:r>
            <a:endParaRPr sz="7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>
            <a:off x="783200" y="1504200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QR 코드 스캔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98" name="Google Shape;598;p43"/>
          <p:cNvSpPr txBox="1"/>
          <p:nvPr/>
        </p:nvSpPr>
        <p:spPr>
          <a:xfrm>
            <a:off x="2825374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Web Application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599" name="Google Shape;599;p43"/>
          <p:cNvCxnSpPr>
            <a:stCxn id="595" idx="3"/>
            <a:endCxn id="600" idx="1"/>
          </p:cNvCxnSpPr>
          <p:nvPr/>
        </p:nvCxnSpPr>
        <p:spPr>
          <a:xfrm>
            <a:off x="1589373" y="2137463"/>
            <a:ext cx="1606800" cy="0"/>
          </a:xfrm>
          <a:prstGeom prst="straightConnector1">
            <a:avLst/>
          </a:prstGeom>
          <a:noFill/>
          <a:ln w="19050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1" name="Google Shape;601;p43"/>
          <p:cNvSpPr txBox="1"/>
          <p:nvPr/>
        </p:nvSpPr>
        <p:spPr>
          <a:xfrm>
            <a:off x="173176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Http(POST)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02" name="Google Shape;602;p43"/>
          <p:cNvSpPr txBox="1"/>
          <p:nvPr/>
        </p:nvSpPr>
        <p:spPr>
          <a:xfrm>
            <a:off x="2118048" y="3122930"/>
            <a:ext cx="27411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Last scanned: [</a:t>
            </a:r>
            <a:r>
              <a:rPr lang="ko" sz="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Itemname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8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r>
              <a:rPr lang="ko" sz="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8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a.jpg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993249" y="2804345"/>
            <a:ext cx="6165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Json</a:t>
            </a:r>
            <a:endParaRPr sz="1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4" name="Google Shape;604;p43"/>
          <p:cNvSpPr txBox="1"/>
          <p:nvPr/>
        </p:nvSpPr>
        <p:spPr>
          <a:xfrm>
            <a:off x="2970384" y="2804353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Java object</a:t>
            </a:r>
            <a:endParaRPr sz="10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5" name="Google Shape;6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152" y="1796856"/>
            <a:ext cx="681229" cy="681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43"/>
          <p:cNvCxnSpPr>
            <a:stCxn id="600" idx="3"/>
            <a:endCxn id="605" idx="1"/>
          </p:cNvCxnSpPr>
          <p:nvPr/>
        </p:nvCxnSpPr>
        <p:spPr>
          <a:xfrm>
            <a:off x="3772006" y="2137472"/>
            <a:ext cx="1713000" cy="0"/>
          </a:xfrm>
          <a:prstGeom prst="straightConnector1">
            <a:avLst/>
          </a:prstGeom>
          <a:noFill/>
          <a:ln w="19050" cap="flat" cmpd="sng">
            <a:solidFill>
              <a:srgbClr val="44546A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07" name="Google Shape;607;p43"/>
          <p:cNvCxnSpPr>
            <a:stCxn id="605" idx="3"/>
            <a:endCxn id="608" idx="1"/>
          </p:cNvCxnSpPr>
          <p:nvPr/>
        </p:nvCxnSpPr>
        <p:spPr>
          <a:xfrm>
            <a:off x="6166381" y="2137472"/>
            <a:ext cx="1523100" cy="0"/>
          </a:xfrm>
          <a:prstGeom prst="straightConnector1">
            <a:avLst/>
          </a:prstGeom>
          <a:noFill/>
          <a:ln w="19050" cap="flat" cmpd="sng">
            <a:solidFill>
              <a:srgbClr val="44546A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9" name="Google Shape;609;p43"/>
          <p:cNvSpPr txBox="1"/>
          <p:nvPr/>
        </p:nvSpPr>
        <p:spPr>
          <a:xfrm>
            <a:off x="3967589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TCP/IP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0" name="Google Shape;610;p43"/>
          <p:cNvSpPr txBox="1"/>
          <p:nvPr/>
        </p:nvSpPr>
        <p:spPr>
          <a:xfrm>
            <a:off x="625609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TCP/IP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611" name="Google Shape;61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9575" y="3092281"/>
            <a:ext cx="646698" cy="6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2" name="Google Shape;612;p43"/>
          <p:cNvCxnSpPr>
            <a:stCxn id="608" idx="2"/>
            <a:endCxn id="611" idx="0"/>
          </p:cNvCxnSpPr>
          <p:nvPr/>
        </p:nvCxnSpPr>
        <p:spPr>
          <a:xfrm>
            <a:off x="8012942" y="2460195"/>
            <a:ext cx="0" cy="632100"/>
          </a:xfrm>
          <a:prstGeom prst="straightConnector1">
            <a:avLst/>
          </a:prstGeom>
          <a:noFill/>
          <a:ln w="19050" cap="flat" cmpd="sng">
            <a:solidFill>
              <a:srgbClr val="44546A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13" name="Google Shape;613;p43"/>
          <p:cNvSpPr txBox="1"/>
          <p:nvPr/>
        </p:nvSpPr>
        <p:spPr>
          <a:xfrm>
            <a:off x="7219572" y="2647135"/>
            <a:ext cx="6813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Serial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4" name="Google Shape;614;p43"/>
          <p:cNvSpPr txBox="1"/>
          <p:nvPr/>
        </p:nvSpPr>
        <p:spPr>
          <a:xfrm>
            <a:off x="5395457" y="2804355"/>
            <a:ext cx="860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[ADMIN]:s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(장비작동)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[ADMIN]:t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(장비멈춤)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5" name="Google Shape;615;p43"/>
          <p:cNvSpPr txBox="1"/>
          <p:nvPr/>
        </p:nvSpPr>
        <p:spPr>
          <a:xfrm>
            <a:off x="7582659" y="3941390"/>
            <a:ext cx="8607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Ready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Turned on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Turned off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0" name="Google Shape;6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6120" y="1849528"/>
            <a:ext cx="575886" cy="57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9593" y="1814761"/>
            <a:ext cx="646698" cy="64543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3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IoT장비(자판기) 작동 흐름도</a:t>
            </a:r>
            <a:endParaRPr/>
          </a:p>
        </p:txBody>
      </p:sp>
      <p:sp>
        <p:nvSpPr>
          <p:cNvPr id="617" name="Google Shape;617;p43"/>
          <p:cNvSpPr txBox="1"/>
          <p:nvPr/>
        </p:nvSpPr>
        <p:spPr>
          <a:xfrm>
            <a:off x="515764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TCP/IP Server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8" name="Google Shape;618;p43"/>
          <p:cNvSpPr txBox="1"/>
          <p:nvPr/>
        </p:nvSpPr>
        <p:spPr>
          <a:xfrm>
            <a:off x="734969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IoT Device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9" name="Google Shape;619;p43"/>
          <p:cNvSpPr txBox="1"/>
          <p:nvPr/>
        </p:nvSpPr>
        <p:spPr>
          <a:xfrm>
            <a:off x="7349699" y="3639275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Arduino Sensor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 구성도</a:t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1389875" y="1002650"/>
            <a:ext cx="4032900" cy="377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4"/>
          <p:cNvSpPr/>
          <p:nvPr/>
        </p:nvSpPr>
        <p:spPr>
          <a:xfrm>
            <a:off x="1663275" y="1315925"/>
            <a:ext cx="2210100" cy="252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4"/>
          <p:cNvSpPr/>
          <p:nvPr/>
        </p:nvSpPr>
        <p:spPr>
          <a:xfrm>
            <a:off x="1651875" y="4050000"/>
            <a:ext cx="2244300" cy="53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배출구</a:t>
            </a:r>
            <a:endParaRPr/>
          </a:p>
        </p:txBody>
      </p:sp>
      <p:sp>
        <p:nvSpPr>
          <p:cNvPr id="628" name="Google Shape;628;p44"/>
          <p:cNvSpPr/>
          <p:nvPr/>
        </p:nvSpPr>
        <p:spPr>
          <a:xfrm>
            <a:off x="4089775" y="1338700"/>
            <a:ext cx="1087800" cy="161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Screen</a:t>
            </a:r>
            <a:endParaRPr/>
          </a:p>
        </p:txBody>
      </p:sp>
      <p:sp>
        <p:nvSpPr>
          <p:cNvPr id="629" name="Google Shape;629;p44"/>
          <p:cNvSpPr/>
          <p:nvPr/>
        </p:nvSpPr>
        <p:spPr>
          <a:xfrm>
            <a:off x="4095450" y="3229775"/>
            <a:ext cx="1087800" cy="135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 인식</a:t>
            </a:r>
            <a:endParaRPr/>
          </a:p>
        </p:txBody>
      </p:sp>
      <p:sp>
        <p:nvSpPr>
          <p:cNvPr id="630" name="Google Shape;630;p44"/>
          <p:cNvSpPr/>
          <p:nvPr/>
        </p:nvSpPr>
        <p:spPr>
          <a:xfrm>
            <a:off x="1862625" y="1577950"/>
            <a:ext cx="757500" cy="82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4"/>
          <p:cNvSpPr/>
          <p:nvPr/>
        </p:nvSpPr>
        <p:spPr>
          <a:xfrm>
            <a:off x="2836625" y="1577950"/>
            <a:ext cx="757500" cy="82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4"/>
          <p:cNvSpPr/>
          <p:nvPr/>
        </p:nvSpPr>
        <p:spPr>
          <a:xfrm>
            <a:off x="1862625" y="2643100"/>
            <a:ext cx="757500" cy="82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4"/>
          <p:cNvSpPr/>
          <p:nvPr/>
        </p:nvSpPr>
        <p:spPr>
          <a:xfrm>
            <a:off x="2836625" y="2643100"/>
            <a:ext cx="757500" cy="82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4" name="Google Shape;634;p44"/>
          <p:cNvCxnSpPr>
            <a:stCxn id="626" idx="0"/>
            <a:endCxn id="635" idx="1"/>
          </p:cNvCxnSpPr>
          <p:nvPr/>
        </p:nvCxnSpPr>
        <p:spPr>
          <a:xfrm rot="-5400000">
            <a:off x="4356075" y="-451225"/>
            <a:ext cx="179400" cy="3354900"/>
          </a:xfrm>
          <a:prstGeom prst="bentConnector2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44"/>
          <p:cNvSpPr txBox="1"/>
          <p:nvPr/>
        </p:nvSpPr>
        <p:spPr>
          <a:xfrm>
            <a:off x="6123225" y="9343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제품 (Servo Motor)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36" name="Google Shape;636;p44"/>
          <p:cNvCxnSpPr>
            <a:stCxn id="628" idx="3"/>
          </p:cNvCxnSpPr>
          <p:nvPr/>
        </p:nvCxnSpPr>
        <p:spPr>
          <a:xfrm rot="10800000" flipH="1">
            <a:off x="5177575" y="2141950"/>
            <a:ext cx="962700" cy="27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44"/>
          <p:cNvSpPr txBox="1"/>
          <p:nvPr/>
        </p:nvSpPr>
        <p:spPr>
          <a:xfrm>
            <a:off x="6123225" y="19411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안내문구 Screen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8" name="Google Shape;638;p44"/>
          <p:cNvSpPr txBox="1"/>
          <p:nvPr/>
        </p:nvSpPr>
        <p:spPr>
          <a:xfrm>
            <a:off x="6123225" y="30589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User QR Code 인식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9" name="Google Shape;639;p44"/>
          <p:cNvSpPr txBox="1"/>
          <p:nvPr/>
        </p:nvSpPr>
        <p:spPr>
          <a:xfrm>
            <a:off x="6123225" y="4226575"/>
            <a:ext cx="22443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QR Code에 맞는 제품 분출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40" name="Google Shape;640;p44"/>
          <p:cNvCxnSpPr>
            <a:stCxn id="629" idx="3"/>
            <a:endCxn id="638" idx="1"/>
          </p:cNvCxnSpPr>
          <p:nvPr/>
        </p:nvCxnSpPr>
        <p:spPr>
          <a:xfrm rot="10800000" flipH="1">
            <a:off x="5183250" y="3261125"/>
            <a:ext cx="939900" cy="646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44"/>
          <p:cNvCxnSpPr>
            <a:stCxn id="627" idx="2"/>
            <a:endCxn id="639" idx="1"/>
          </p:cNvCxnSpPr>
          <p:nvPr/>
        </p:nvCxnSpPr>
        <p:spPr>
          <a:xfrm rot="-5400000">
            <a:off x="4370325" y="2832600"/>
            <a:ext cx="156600" cy="3349200"/>
          </a:xfrm>
          <a:prstGeom prst="bentConnector4">
            <a:avLst>
              <a:gd name="adj1" fmla="val -152059"/>
              <a:gd name="adj2" fmla="val 66753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 구성도 (Simulation, 자판기 구현과 별도)</a:t>
            </a:r>
            <a:endParaRPr/>
          </a:p>
        </p:txBody>
      </p:sp>
      <p:sp>
        <p:nvSpPr>
          <p:cNvPr id="647" name="Google Shape;647;p45"/>
          <p:cNvSpPr/>
          <p:nvPr/>
        </p:nvSpPr>
        <p:spPr>
          <a:xfrm>
            <a:off x="10219550" y="1331625"/>
            <a:ext cx="6801000" cy="364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5"/>
          <p:cNvSpPr/>
          <p:nvPr/>
        </p:nvSpPr>
        <p:spPr>
          <a:xfrm>
            <a:off x="10213850" y="2700050"/>
            <a:ext cx="472800" cy="95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(IoT)</a:t>
            </a:r>
            <a:endParaRPr sz="1000"/>
          </a:p>
        </p:txBody>
      </p:sp>
      <p:sp>
        <p:nvSpPr>
          <p:cNvPr id="649" name="Google Shape;649;p45"/>
          <p:cNvSpPr/>
          <p:nvPr/>
        </p:nvSpPr>
        <p:spPr>
          <a:xfrm>
            <a:off x="11251275" y="1806550"/>
            <a:ext cx="5553600" cy="259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안내 도트 LED (IoT)</a:t>
            </a: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10230925" y="1042526"/>
            <a:ext cx="6801050" cy="296167"/>
          </a:xfrm>
          <a:custGeom>
            <a:avLst/>
            <a:gdLst/>
            <a:ahLst/>
            <a:cxnLst/>
            <a:rect l="l" t="t" r="r" b="b"/>
            <a:pathLst>
              <a:path w="272042" h="20740" extrusionOk="0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1" name="Google Shape;651;p45"/>
          <p:cNvSpPr txBox="1"/>
          <p:nvPr/>
        </p:nvSpPr>
        <p:spPr>
          <a:xfrm>
            <a:off x="13210700" y="955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2" name="Google Shape;652;p45"/>
          <p:cNvSpPr/>
          <p:nvPr/>
        </p:nvSpPr>
        <p:spPr>
          <a:xfrm rot="-5399362">
            <a:off x="8263398" y="2997483"/>
            <a:ext cx="3665766" cy="296167"/>
          </a:xfrm>
          <a:custGeom>
            <a:avLst/>
            <a:gdLst/>
            <a:ahLst/>
            <a:cxnLst/>
            <a:rect l="l" t="t" r="r" b="b"/>
            <a:pathLst>
              <a:path w="272042" h="20740" extrusionOk="0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3" name="Google Shape;653;p45"/>
          <p:cNvSpPr txBox="1"/>
          <p:nvPr/>
        </p:nvSpPr>
        <p:spPr>
          <a:xfrm rot="-5400000">
            <a:off x="9417975" y="2760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4" name="Google Shape;654;p45"/>
          <p:cNvSpPr/>
          <p:nvPr/>
        </p:nvSpPr>
        <p:spPr>
          <a:xfrm>
            <a:off x="12833161" y="1411150"/>
            <a:ext cx="3970200" cy="296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655" name="Google Shape;655;p45"/>
          <p:cNvSpPr/>
          <p:nvPr/>
        </p:nvSpPr>
        <p:spPr>
          <a:xfrm>
            <a:off x="12833161" y="4555350"/>
            <a:ext cx="3970200" cy="296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656" name="Google Shape;656;p45"/>
          <p:cNvSpPr/>
          <p:nvPr/>
        </p:nvSpPr>
        <p:spPr>
          <a:xfrm>
            <a:off x="10242325" y="1361475"/>
            <a:ext cx="1458300" cy="37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조명(IoT)</a:t>
            </a:r>
            <a:endParaRPr/>
          </a:p>
        </p:txBody>
      </p:sp>
      <p:sp>
        <p:nvSpPr>
          <p:cNvPr id="657" name="Google Shape;657;p45"/>
          <p:cNvSpPr/>
          <p:nvPr/>
        </p:nvSpPr>
        <p:spPr>
          <a:xfrm>
            <a:off x="10242325" y="4585425"/>
            <a:ext cx="1953600" cy="37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온도제어 알림 (IoT)</a:t>
            </a:r>
            <a:endParaRPr/>
          </a:p>
        </p:txBody>
      </p:sp>
      <p:sp>
        <p:nvSpPr>
          <p:cNvPr id="658" name="Google Shape;658;p45"/>
          <p:cNvSpPr/>
          <p:nvPr/>
        </p:nvSpPr>
        <p:spPr>
          <a:xfrm>
            <a:off x="11272675" y="1828575"/>
            <a:ext cx="404400" cy="2557500"/>
          </a:xfrm>
          <a:custGeom>
            <a:avLst/>
            <a:gdLst/>
            <a:ahLst/>
            <a:cxnLst/>
            <a:rect l="l" t="t" r="r" b="b"/>
            <a:pathLst>
              <a:path w="16176" h="102300" extrusionOk="0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9" name="Google Shape;659;p45"/>
          <p:cNvSpPr txBox="1"/>
          <p:nvPr/>
        </p:nvSpPr>
        <p:spPr>
          <a:xfrm rot="5400000">
            <a:off x="11383975" y="30919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7cm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0" name="Google Shape;660;p45"/>
          <p:cNvSpPr/>
          <p:nvPr/>
        </p:nvSpPr>
        <p:spPr>
          <a:xfrm rot="-5400000">
            <a:off x="13908165" y="1509548"/>
            <a:ext cx="267713" cy="5485326"/>
          </a:xfrm>
          <a:custGeom>
            <a:avLst/>
            <a:gdLst/>
            <a:ahLst/>
            <a:cxnLst/>
            <a:rect l="l" t="t" r="r" b="b"/>
            <a:pathLst>
              <a:path w="16176" h="102300" extrusionOk="0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1" name="Google Shape;661;p45"/>
          <p:cNvSpPr txBox="1"/>
          <p:nvPr/>
        </p:nvSpPr>
        <p:spPr>
          <a:xfrm>
            <a:off x="13713703" y="40097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13cm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2" name="Google Shape;662;p45"/>
          <p:cNvPicPr preferRelativeResize="0"/>
          <p:nvPr/>
        </p:nvPicPr>
        <p:blipFill rotWithShape="1">
          <a:blip r:embed="rId3">
            <a:alphaModFix/>
          </a:blip>
          <a:srcRect l="26469" r="11015"/>
          <a:stretch/>
        </p:blipFill>
        <p:spPr>
          <a:xfrm>
            <a:off x="1206575" y="1361475"/>
            <a:ext cx="3579719" cy="2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69175" y="5430100"/>
            <a:ext cx="9143999" cy="44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5"/>
          <p:cNvPicPr preferRelativeResize="0"/>
          <p:nvPr/>
        </p:nvPicPr>
        <p:blipFill rotWithShape="1">
          <a:blip r:embed="rId5">
            <a:alphaModFix/>
          </a:blip>
          <a:srcRect l="31597" r="16115"/>
          <a:stretch/>
        </p:blipFill>
        <p:spPr>
          <a:xfrm>
            <a:off x="2940100" y="6314000"/>
            <a:ext cx="1846206" cy="169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5"/>
          <p:cNvPicPr preferRelativeResize="0"/>
          <p:nvPr/>
        </p:nvPicPr>
        <p:blipFill rotWithShape="1">
          <a:blip r:embed="rId6">
            <a:alphaModFix/>
          </a:blip>
          <a:srcRect l="31840" r="16429"/>
          <a:stretch/>
        </p:blipFill>
        <p:spPr>
          <a:xfrm>
            <a:off x="4905878" y="1361475"/>
            <a:ext cx="3579726" cy="33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개요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(User App)</a:t>
            </a:r>
            <a:endParaRPr/>
          </a:p>
        </p:txBody>
      </p:sp>
      <p:pic>
        <p:nvPicPr>
          <p:cNvPr id="671" name="Google Shape;6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100" y="152400"/>
            <a:ext cx="185941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기능적 요소 (User App)</a:t>
            </a:r>
            <a:endParaRPr/>
          </a:p>
        </p:txBody>
      </p:sp>
      <p:pic>
        <p:nvPicPr>
          <p:cNvPr id="677" name="Google Shape;6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050" y="983000"/>
            <a:ext cx="7953476" cy="38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8"/>
          <p:cNvSpPr txBox="1">
            <a:spLocks noGrp="1"/>
          </p:cNvSpPr>
          <p:nvPr>
            <p:ph type="title" idx="2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Login (Main Activity)</a:t>
            </a:r>
            <a:endParaRPr sz="1300"/>
          </a:p>
        </p:txBody>
      </p:sp>
      <p:sp>
        <p:nvSpPr>
          <p:cNvPr id="683" name="Google Shape;683;p48"/>
          <p:cNvSpPr txBox="1">
            <a:spLocks noGrp="1"/>
          </p:cNvSpPr>
          <p:nvPr>
            <p:ph type="body" idx="1"/>
          </p:nvPr>
        </p:nvSpPr>
        <p:spPr>
          <a:xfrm>
            <a:off x="4967375" y="1560350"/>
            <a:ext cx="35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AWS DB 연동을 통한 Login 화면</a:t>
            </a:r>
            <a:endParaRPr sz="1300"/>
          </a:p>
          <a:p>
            <a:pPr marL="457200" lvl="0" indent="-31115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잘못된 ID/PWD 에 따른 Toast 출력</a:t>
            </a:r>
            <a:endParaRPr sz="130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로그인/회원가입 Button 으로 화면전환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Login 된 회원 Data는 sharedpreferences 로 Data 저장   (FCM 활용)</a:t>
            </a:r>
            <a:endParaRPr sz="1300"/>
          </a:p>
        </p:txBody>
      </p:sp>
      <p:pic>
        <p:nvPicPr>
          <p:cNvPr id="684" name="Google Shape;6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675" y="722698"/>
            <a:ext cx="2050626" cy="36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9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회원가입 화면</a:t>
            </a:r>
            <a:endParaRPr sz="1400"/>
          </a:p>
        </p:txBody>
      </p:sp>
      <p:pic>
        <p:nvPicPr>
          <p:cNvPr id="690" name="Google Shape;6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073" y="589400"/>
            <a:ext cx="1398325" cy="2772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374" y="621640"/>
            <a:ext cx="1398325" cy="277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375" y="625600"/>
            <a:ext cx="1538981" cy="27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1025" y="625600"/>
            <a:ext cx="1538976" cy="273596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9"/>
          <p:cNvSpPr txBox="1">
            <a:spLocks noGrp="1"/>
          </p:cNvSpPr>
          <p:nvPr>
            <p:ph type="body" idx="4294967295"/>
          </p:nvPr>
        </p:nvSpPr>
        <p:spPr>
          <a:xfrm>
            <a:off x="1276150" y="3501550"/>
            <a:ext cx="7991400" cy="14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사용자의 정보를 입력 받아 회원가입 진행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입력받은 정보는 기존 회원 DB와 비교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모든 정보 입력 완료 &amp;&amp; 기존 회원과 중복되지 않는 ID 일 경우 회원 가입 완료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Red, Blue 색 변화를 통한 Password Check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회원가입 완료 시 Login 화면으로 전환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0" y="720325"/>
            <a:ext cx="2027392" cy="362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842" y="720325"/>
            <a:ext cx="2027384" cy="3624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0"/>
          <p:cNvSpPr txBox="1">
            <a:spLocks noGrp="1"/>
          </p:cNvSpPr>
          <p:nvPr>
            <p:ph type="body" idx="1"/>
          </p:nvPr>
        </p:nvSpPr>
        <p:spPr>
          <a:xfrm>
            <a:off x="4891175" y="840500"/>
            <a:ext cx="40893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각 Button 과 Bottom Nav 를 이용하여 화면 전환</a:t>
            </a:r>
            <a:endParaRPr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뒤로가기 1회 클릭 시 HOME 화면으로 이동 / 2회 클릭 시 Login 화면으로 이동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ko" b="1"/>
              <a:t>회원정보</a:t>
            </a:r>
            <a:r>
              <a:rPr lang="ko"/>
              <a:t> -&gt; User 현재 정보 조회가능</a:t>
            </a:r>
            <a:endParaRPr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b="1"/>
              <a:t>주문하기</a:t>
            </a:r>
            <a:r>
              <a:rPr lang="ko"/>
              <a:t> -&gt; Menu를 고르고 결제 가능</a:t>
            </a:r>
            <a:endParaRPr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b="1"/>
              <a:t>장바구니</a:t>
            </a:r>
            <a:r>
              <a:rPr lang="ko"/>
              <a:t> -&gt; 결제 완료 한 제품을 QR 코드를 통해 자판기에서 구매가능</a:t>
            </a:r>
            <a:endParaRPr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b="1"/>
              <a:t>제품안내</a:t>
            </a:r>
            <a:r>
              <a:rPr lang="ko"/>
              <a:t> -&gt; 현재 매장 내 재고 현황 및 자판기 위치 안내</a:t>
            </a:r>
            <a:endParaRPr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b="1"/>
              <a:t>FCM</a:t>
            </a:r>
            <a:r>
              <a:rPr lang="ko"/>
              <a:t> -&gt; 고객 Login 정보(</a:t>
            </a:r>
            <a:r>
              <a:rPr lang="ko" sz="1300"/>
              <a:t>sharedpreferences) </a:t>
            </a:r>
            <a:r>
              <a:rPr lang="ko"/>
              <a:t>에 따른 FCM Notification 및 추천상품 출력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2" name="Google Shape;702;p50"/>
          <p:cNvSpPr txBox="1">
            <a:spLocks noGrp="1"/>
          </p:cNvSpPr>
          <p:nvPr>
            <p:ph type="title" idx="2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Home</a:t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1"/>
          <p:cNvSpPr txBox="1">
            <a:spLocks noGrp="1"/>
          </p:cNvSpPr>
          <p:nvPr>
            <p:ph type="title" idx="2"/>
          </p:nvPr>
        </p:nvSpPr>
        <p:spPr>
          <a:xfrm>
            <a:off x="1023150" y="78500"/>
            <a:ext cx="32802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FCM Data 전송</a:t>
            </a:r>
            <a:endParaRPr sz="1300"/>
          </a:p>
        </p:txBody>
      </p:sp>
      <p:sp>
        <p:nvSpPr>
          <p:cNvPr id="708" name="Google Shape;708;p51"/>
          <p:cNvSpPr txBox="1">
            <a:spLocks noGrp="1"/>
          </p:cNvSpPr>
          <p:nvPr>
            <p:ph type="body" idx="1"/>
          </p:nvPr>
        </p:nvSpPr>
        <p:spPr>
          <a:xfrm>
            <a:off x="4673625" y="2014200"/>
            <a:ext cx="4324200" cy="1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Admin Web App 에서 남/여 , 카테고리 별 FCM 메시지 전송</a:t>
            </a:r>
            <a:endParaRPr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Login 정보를 바탕으로 해당하는 고객들에게만 맞춤형 FCM 메시지를 전송함으로써 마케팅 홍보 방안으로 활용 </a:t>
            </a:r>
            <a:endParaRPr/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ex) 남성 고객들에게 보낸 FCM 은 여성 고객들에게는 전달 X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709" name="Google Shape;7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100" y="720325"/>
            <a:ext cx="2027400" cy="360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25" y="1674575"/>
            <a:ext cx="2027400" cy="19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1"/>
          <p:cNvSpPr txBox="1">
            <a:spLocks noGrp="1"/>
          </p:cNvSpPr>
          <p:nvPr>
            <p:ph type="title" idx="2"/>
          </p:nvPr>
        </p:nvSpPr>
        <p:spPr>
          <a:xfrm>
            <a:off x="613100" y="4376425"/>
            <a:ext cx="9264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(Admin)</a:t>
            </a:r>
            <a:endParaRPr sz="1300"/>
          </a:p>
        </p:txBody>
      </p:sp>
      <p:sp>
        <p:nvSpPr>
          <p:cNvPr id="712" name="Google Shape;712;p51"/>
          <p:cNvSpPr txBox="1">
            <a:spLocks noGrp="1"/>
          </p:cNvSpPr>
          <p:nvPr>
            <p:ph type="title" idx="2"/>
          </p:nvPr>
        </p:nvSpPr>
        <p:spPr>
          <a:xfrm>
            <a:off x="3001000" y="4376425"/>
            <a:ext cx="7032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(User)</a:t>
            </a:r>
            <a:endParaRPr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회원정보</a:t>
            </a:r>
            <a:endParaRPr sz="1300"/>
          </a:p>
        </p:txBody>
      </p:sp>
      <p:pic>
        <p:nvPicPr>
          <p:cNvPr id="718" name="Google Shape;7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675" y="722698"/>
            <a:ext cx="2050626" cy="36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675" y="722700"/>
            <a:ext cx="2050626" cy="364555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2"/>
          <p:cNvSpPr txBox="1">
            <a:spLocks noGrp="1"/>
          </p:cNvSpPr>
          <p:nvPr>
            <p:ph type="body" idx="1"/>
          </p:nvPr>
        </p:nvSpPr>
        <p:spPr>
          <a:xfrm>
            <a:off x="4746900" y="2043900"/>
            <a:ext cx="4169700" cy="1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Login  된 User 의 정보 출력</a:t>
            </a:r>
            <a:endParaRPr sz="130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정보수정 Button 으로 개인정보 변경 가능</a:t>
            </a:r>
            <a:endParaRPr sz="130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현재까지 구매(수령) 완료 한 구매 내역 출력</a:t>
            </a:r>
            <a:endParaRPr sz="13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3"/>
          <p:cNvSpPr txBox="1">
            <a:spLocks noGrp="1"/>
          </p:cNvSpPr>
          <p:nvPr>
            <p:ph type="title" idx="2"/>
          </p:nvPr>
        </p:nvSpPr>
        <p:spPr>
          <a:xfrm>
            <a:off x="1023150" y="78500"/>
            <a:ext cx="32802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회원정보 수정</a:t>
            </a:r>
            <a:endParaRPr sz="1300"/>
          </a:p>
        </p:txBody>
      </p:sp>
      <p:sp>
        <p:nvSpPr>
          <p:cNvPr id="726" name="Google Shape;726;p53"/>
          <p:cNvSpPr txBox="1">
            <a:spLocks noGrp="1"/>
          </p:cNvSpPr>
          <p:nvPr>
            <p:ph type="body" idx="1"/>
          </p:nvPr>
        </p:nvSpPr>
        <p:spPr>
          <a:xfrm>
            <a:off x="4865300" y="1732050"/>
            <a:ext cx="4089300" cy="16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300"/>
              <a:t>회원정보 수정에서 ID 제외 모든 정보 수정 가능</a:t>
            </a:r>
            <a:endParaRPr sz="130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비밀번호가 맞지 않을 시 수정 반영 X</a:t>
            </a:r>
            <a:endParaRPr sz="13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7" name="Google Shape;7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0" y="729525"/>
            <a:ext cx="2027376" cy="360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275" y="729525"/>
            <a:ext cx="2027376" cy="360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4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주문하기</a:t>
            </a:r>
            <a:endParaRPr sz="1400"/>
          </a:p>
        </p:txBody>
      </p:sp>
      <p:sp>
        <p:nvSpPr>
          <p:cNvPr id="734" name="Google Shape;734;p54"/>
          <p:cNvSpPr txBox="1">
            <a:spLocks noGrp="1"/>
          </p:cNvSpPr>
          <p:nvPr>
            <p:ph type="body" idx="4294967295"/>
          </p:nvPr>
        </p:nvSpPr>
        <p:spPr>
          <a:xfrm>
            <a:off x="1276150" y="3501550"/>
            <a:ext cx="7991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DB 연동을 통해 제품 List 출력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Spinner &amp; Search 를 통한 편리한 UI 구현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1개 이상 &amp; 자판기 내 재고 내외로 결제 가능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잔액 부족 시 결제 X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결제 완료 시 장바구니로 화면 전환</a:t>
            </a:r>
            <a:endParaRPr/>
          </a:p>
        </p:txBody>
      </p:sp>
      <p:pic>
        <p:nvPicPr>
          <p:cNvPr id="735" name="Google Shape;7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0" y="572138"/>
            <a:ext cx="1459436" cy="2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757" y="572149"/>
            <a:ext cx="1459436" cy="24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3197" y="572149"/>
            <a:ext cx="1459436" cy="24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0637" y="572149"/>
            <a:ext cx="1459436" cy="24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5512" y="572149"/>
            <a:ext cx="1459436" cy="245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8072" y="572149"/>
            <a:ext cx="1459436" cy="245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5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장바구니</a:t>
            </a:r>
            <a:endParaRPr sz="1400"/>
          </a:p>
        </p:txBody>
      </p:sp>
      <p:sp>
        <p:nvSpPr>
          <p:cNvPr id="746" name="Google Shape;746;p55"/>
          <p:cNvSpPr txBox="1">
            <a:spLocks noGrp="1"/>
          </p:cNvSpPr>
          <p:nvPr>
            <p:ph type="body" idx="4294967295"/>
          </p:nvPr>
        </p:nvSpPr>
        <p:spPr>
          <a:xfrm>
            <a:off x="1250250" y="3812250"/>
            <a:ext cx="7991400" cy="10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결제 완료 List 출력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주문하기 Button Click 시 자동으로 QR Code 생성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해당 QR Code 로 자판기에서 물품 수령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환불 시 DB 갱신 (구매 List &amp; 회원 잔액)</a:t>
            </a:r>
            <a:endParaRPr/>
          </a:p>
        </p:txBody>
      </p:sp>
      <p:pic>
        <p:nvPicPr>
          <p:cNvPr id="747" name="Google Shape;7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451325"/>
            <a:ext cx="1745051" cy="310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975" y="451325"/>
            <a:ext cx="1745051" cy="310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8451" y="451325"/>
            <a:ext cx="1745050" cy="310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배경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664350" y="3597400"/>
            <a:ext cx="78153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i="0" u="none" strike="noStrike" cap="none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코로나 19의 확산으로 인해 사회적으로 비접촉, 비대면 시스템의 필요성이 대두되고 있다. 점점 많은 기업들이 </a:t>
            </a:r>
            <a:r>
              <a:rPr lang="ko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비대면과 IoT 주제</a:t>
            </a:r>
            <a:r>
              <a:rPr lang="ko" i="0" u="none" strike="noStrike" cap="none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를 결합한 무인 매장 시스템을 구축하는 추세이다. 이에 발 맞추어 </a:t>
            </a:r>
            <a:r>
              <a:rPr lang="ko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QR코드와 IoT 통신을 활용한 무인 결제 시스템</a:t>
            </a:r>
            <a:r>
              <a:rPr lang="ko" i="0" u="none" strike="noStrike" cap="none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을 구현하고자 한다. </a:t>
            </a:r>
            <a:endParaRPr i="0" u="none" strike="noStrike" cap="none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1" name="Google Shape;251;p20"/>
          <p:cNvGrpSpPr/>
          <p:nvPr/>
        </p:nvGrpSpPr>
        <p:grpSpPr>
          <a:xfrm>
            <a:off x="1323030" y="1178555"/>
            <a:ext cx="6987839" cy="2114071"/>
            <a:chOff x="395599" y="1239912"/>
            <a:chExt cx="11669738" cy="3530513"/>
          </a:xfrm>
        </p:grpSpPr>
        <p:pic>
          <p:nvPicPr>
            <p:cNvPr id="252" name="Google Shape;25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599" y="3191351"/>
              <a:ext cx="6592174" cy="1438451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3" name="Google Shape;253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54230" y="1239912"/>
              <a:ext cx="8329221" cy="1438450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4" name="Google Shape;254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63300" y="2038888"/>
              <a:ext cx="9896204" cy="159067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5" name="Google Shape;255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26113" y="3191349"/>
              <a:ext cx="7039224" cy="157907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6"/>
          <p:cNvSpPr txBox="1">
            <a:spLocks noGrp="1"/>
          </p:cNvSpPr>
          <p:nvPr>
            <p:ph type="title" idx="2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제품안내</a:t>
            </a:r>
            <a:endParaRPr sz="1300"/>
          </a:p>
        </p:txBody>
      </p:sp>
      <p:pic>
        <p:nvPicPr>
          <p:cNvPr id="755" name="Google Shape;7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675" y="722698"/>
            <a:ext cx="2050626" cy="36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675" y="722700"/>
            <a:ext cx="2050626" cy="3645552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6"/>
          <p:cNvSpPr txBox="1">
            <a:spLocks noGrp="1"/>
          </p:cNvSpPr>
          <p:nvPr>
            <p:ph type="body" idx="1"/>
          </p:nvPr>
        </p:nvSpPr>
        <p:spPr>
          <a:xfrm>
            <a:off x="4746900" y="2043900"/>
            <a:ext cx="4169700" cy="1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제품 List 정보 제공</a:t>
            </a:r>
            <a:endParaRPr sz="130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자판기 위치 안내 Button 을 통해 매장 내 자판기 위치 안내 (매장 IoT 도트 LED 연동)</a:t>
            </a:r>
            <a:endParaRPr sz="13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8" name="Google Shape;75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722700"/>
            <a:ext cx="2050626" cy="36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50235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(Admin Web App)</a:t>
            </a:r>
            <a:endParaRPr/>
          </a:p>
        </p:txBody>
      </p:sp>
      <p:pic>
        <p:nvPicPr>
          <p:cNvPr id="764" name="Google Shape;7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100" y="152400"/>
            <a:ext cx="24611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8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Admin Web App</a:t>
            </a:r>
            <a:endParaRPr sz="1400"/>
          </a:p>
        </p:txBody>
      </p:sp>
      <p:sp>
        <p:nvSpPr>
          <p:cNvPr id="770" name="Google Shape;770;p58"/>
          <p:cNvSpPr txBox="1">
            <a:spLocks noGrp="1"/>
          </p:cNvSpPr>
          <p:nvPr>
            <p:ph type="body" idx="4294967295"/>
          </p:nvPr>
        </p:nvSpPr>
        <p:spPr>
          <a:xfrm>
            <a:off x="800575" y="3968850"/>
            <a:ext cx="79914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PC / Mobile / Pad  모든 환경에서 사용할 수 있도록 반응형 App 으로 구현</a:t>
            </a:r>
            <a:endParaRPr sz="1300"/>
          </a:p>
        </p:txBody>
      </p:sp>
      <p:pic>
        <p:nvPicPr>
          <p:cNvPr id="771" name="Google Shape;7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25" y="1466249"/>
            <a:ext cx="2963610" cy="148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975" y="749150"/>
            <a:ext cx="1587340" cy="28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5758" y="749150"/>
            <a:ext cx="1613440" cy="284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4632" y="749150"/>
            <a:ext cx="1587343" cy="28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9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Login</a:t>
            </a:r>
            <a:endParaRPr sz="1400"/>
          </a:p>
        </p:txBody>
      </p:sp>
      <p:sp>
        <p:nvSpPr>
          <p:cNvPr id="780" name="Google Shape;780;p59"/>
          <p:cNvSpPr txBox="1">
            <a:spLocks noGrp="1"/>
          </p:cNvSpPr>
          <p:nvPr>
            <p:ph type="body" idx="4294967295"/>
          </p:nvPr>
        </p:nvSpPr>
        <p:spPr>
          <a:xfrm>
            <a:off x="1093975" y="3968850"/>
            <a:ext cx="79914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DB 연동을 통한 Admin 전용 Login 페이지 구현</a:t>
            </a:r>
            <a:endParaRPr sz="1300"/>
          </a:p>
        </p:txBody>
      </p:sp>
      <p:pic>
        <p:nvPicPr>
          <p:cNvPr id="781" name="Google Shape;7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698640"/>
            <a:ext cx="6146085" cy="3074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0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Dashboard</a:t>
            </a:r>
            <a:endParaRPr sz="1400"/>
          </a:p>
        </p:txBody>
      </p:sp>
      <p:sp>
        <p:nvSpPr>
          <p:cNvPr id="787" name="Google Shape;787;p60"/>
          <p:cNvSpPr txBox="1">
            <a:spLocks noGrp="1"/>
          </p:cNvSpPr>
          <p:nvPr>
            <p:ph type="body" idx="4294967295"/>
          </p:nvPr>
        </p:nvSpPr>
        <p:spPr>
          <a:xfrm>
            <a:off x="1093975" y="3968850"/>
            <a:ext cx="79914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DB 연동을 통한 월별 제품별 / 일별 판매현황 출력</a:t>
            </a:r>
            <a:endParaRPr sz="1300"/>
          </a:p>
        </p:txBody>
      </p:sp>
      <p:pic>
        <p:nvPicPr>
          <p:cNvPr id="788" name="Google Shape;7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698640"/>
            <a:ext cx="6146085" cy="307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698650"/>
            <a:ext cx="6146077" cy="3082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1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IoT 매장제어 (1)</a:t>
            </a:r>
            <a:endParaRPr sz="1400"/>
          </a:p>
        </p:txBody>
      </p:sp>
      <p:sp>
        <p:nvSpPr>
          <p:cNvPr id="795" name="Google Shape;795;p61"/>
          <p:cNvSpPr txBox="1">
            <a:spLocks noGrp="1"/>
          </p:cNvSpPr>
          <p:nvPr>
            <p:ph type="body" idx="4294967295"/>
          </p:nvPr>
        </p:nvSpPr>
        <p:spPr>
          <a:xfrm>
            <a:off x="1093975" y="3968850"/>
            <a:ext cx="79914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Socket 을 통한 매장 IoT 작동 제어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현재 IoT 작동 상태에 따른 Button 색 및 Text 변경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96" name="Google Shape;7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698650"/>
            <a:ext cx="6201803" cy="30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2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IoT 매장제어 (2)</a:t>
            </a:r>
            <a:endParaRPr sz="1400"/>
          </a:p>
        </p:txBody>
      </p:sp>
      <p:sp>
        <p:nvSpPr>
          <p:cNvPr id="802" name="Google Shape;802;p62"/>
          <p:cNvSpPr txBox="1">
            <a:spLocks noGrp="1"/>
          </p:cNvSpPr>
          <p:nvPr>
            <p:ph type="body" idx="4294967295"/>
          </p:nvPr>
        </p:nvSpPr>
        <p:spPr>
          <a:xfrm>
            <a:off x="1093975" y="3968850"/>
            <a:ext cx="79914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시간별 날씨 API 그래프 출력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1초 마다 실시간 매장 온도를 받아 Live - Data highchart 구현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설정온도와 실시간 매장 온도를 비교하여 자동 냉/난방 작동 (난방 - Red Led / 냉방 - Blue Led)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03" name="Google Shape;8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25" y="647500"/>
            <a:ext cx="6178850" cy="313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3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 관리 (1)</a:t>
            </a:r>
            <a:endParaRPr sz="1400"/>
          </a:p>
        </p:txBody>
      </p:sp>
      <p:sp>
        <p:nvSpPr>
          <p:cNvPr id="809" name="Google Shape;809;p63"/>
          <p:cNvSpPr txBox="1">
            <a:spLocks noGrp="1"/>
          </p:cNvSpPr>
          <p:nvPr>
            <p:ph type="body" idx="4294967295"/>
          </p:nvPr>
        </p:nvSpPr>
        <p:spPr>
          <a:xfrm>
            <a:off x="1093975" y="3968850"/>
            <a:ext cx="79914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User 정보(성별/카테고리) 에 따라 맞춤형 FCM 메시지 전송 (내용에 따라 User App 추천 상품 변경)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0" name="Google Shape;81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698640"/>
            <a:ext cx="6146085" cy="307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698650"/>
            <a:ext cx="6201803" cy="307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698650"/>
            <a:ext cx="6201801" cy="303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4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 관리 (2)</a:t>
            </a:r>
            <a:endParaRPr sz="1400"/>
          </a:p>
        </p:txBody>
      </p:sp>
      <p:sp>
        <p:nvSpPr>
          <p:cNvPr id="818" name="Google Shape;818;p64"/>
          <p:cNvSpPr txBox="1">
            <a:spLocks noGrp="1"/>
          </p:cNvSpPr>
          <p:nvPr>
            <p:ph type="body" idx="4294967295"/>
          </p:nvPr>
        </p:nvSpPr>
        <p:spPr>
          <a:xfrm>
            <a:off x="1093975" y="3968850"/>
            <a:ext cx="79914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R을 이용하여 User DB 정보 데이터 분석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분석한 데이터를 바탕으로 맞춤형 FCM 메시지 전송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9" name="Google Shape;8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698650"/>
            <a:ext cx="5851341" cy="31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5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제품 현황 (1)</a:t>
            </a:r>
            <a:endParaRPr sz="1400"/>
          </a:p>
        </p:txBody>
      </p:sp>
      <p:sp>
        <p:nvSpPr>
          <p:cNvPr id="825" name="Google Shape;825;p65"/>
          <p:cNvSpPr txBox="1">
            <a:spLocks noGrp="1"/>
          </p:cNvSpPr>
          <p:nvPr>
            <p:ph type="body" idx="4294967295"/>
          </p:nvPr>
        </p:nvSpPr>
        <p:spPr>
          <a:xfrm>
            <a:off x="1093975" y="3968850"/>
            <a:ext cx="79914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카테고리별 제품 현황 출력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잔여 재고 5개 미만의 제품 현황을 보여줌으로써 관리의 편리성을 높임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6" name="Google Shape;8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681700"/>
            <a:ext cx="6449957" cy="317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의도 및 필요성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1"/>
          <p:cNvSpPr txBox="1">
            <a:spLocks noGrp="1"/>
          </p:cNvSpPr>
          <p:nvPr>
            <p:ph type="body" idx="1"/>
          </p:nvPr>
        </p:nvSpPr>
        <p:spPr>
          <a:xfrm>
            <a:off x="1650350" y="1565425"/>
            <a:ext cx="56646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포스트 코로나 시대로 언택트 시스템의 필요</a:t>
            </a:r>
            <a:br>
              <a:rPr lang="ko" sz="1700"/>
            </a:b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매장 운영비에 큰 비중을 차지하는 인건비</a:t>
            </a:r>
            <a:br>
              <a:rPr lang="ko" sz="1700"/>
            </a:b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매장 내 사용자의 데이터를 통해 인사이트를 만들어 내는 시스템 부재</a:t>
            </a:r>
            <a:endParaRPr sz="1700"/>
          </a:p>
        </p:txBody>
      </p:sp>
      <p:sp>
        <p:nvSpPr>
          <p:cNvPr id="262" name="Google Shape;262;p2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6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제품 현황 (2)</a:t>
            </a:r>
            <a:endParaRPr sz="1400"/>
          </a:p>
        </p:txBody>
      </p:sp>
      <p:sp>
        <p:nvSpPr>
          <p:cNvPr id="832" name="Google Shape;832;p66"/>
          <p:cNvSpPr txBox="1">
            <a:spLocks noGrp="1"/>
          </p:cNvSpPr>
          <p:nvPr>
            <p:ph type="body" idx="4294967295"/>
          </p:nvPr>
        </p:nvSpPr>
        <p:spPr>
          <a:xfrm>
            <a:off x="1093975" y="3968850"/>
            <a:ext cx="79914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제품 수정 / 추가 / 삭제 기능 구현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제품명 Click 시 해당 Text 자동 생성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33" name="Google Shape;8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000" y="589400"/>
            <a:ext cx="6577998" cy="32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7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환불 현황</a:t>
            </a:r>
            <a:endParaRPr sz="1400"/>
          </a:p>
        </p:txBody>
      </p:sp>
      <p:sp>
        <p:nvSpPr>
          <p:cNvPr id="839" name="Google Shape;839;p67"/>
          <p:cNvSpPr txBox="1">
            <a:spLocks noGrp="1"/>
          </p:cNvSpPr>
          <p:nvPr>
            <p:ph type="body" idx="4294967295"/>
          </p:nvPr>
        </p:nvSpPr>
        <p:spPr>
          <a:xfrm>
            <a:off x="1085350" y="3891175"/>
            <a:ext cx="79914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고객 환불 List 출력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40" name="Google Shape;8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553150"/>
            <a:ext cx="6335374" cy="31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50235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(매장 / 자판기 IoT)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9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매장 IoT 작동영상</a:t>
            </a:r>
            <a:endParaRPr sz="1400"/>
          </a:p>
        </p:txBody>
      </p:sp>
      <p:pic>
        <p:nvPicPr>
          <p:cNvPr id="851" name="Google Shape;851;p69" title="2조 매장 IoT 작동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550" y="537600"/>
            <a:ext cx="7594105" cy="42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0"/>
          <p:cNvSpPr txBox="1">
            <a:spLocks noGrp="1"/>
          </p:cNvSpPr>
          <p:nvPr>
            <p:ph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자판기 IoT 작동영상</a:t>
            </a:r>
            <a:endParaRPr sz="1400"/>
          </a:p>
        </p:txBody>
      </p:sp>
      <p:pic>
        <p:nvPicPr>
          <p:cNvPr id="857" name="Google Shape;857;p70" title="2조 자판기 모터 작동영상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625" y="519853"/>
            <a:ext cx="5942176" cy="44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 효과 및 향후 계획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 효과</a:t>
            </a:r>
            <a:endParaRPr/>
          </a:p>
        </p:txBody>
      </p:sp>
      <p:pic>
        <p:nvPicPr>
          <p:cNvPr id="868" name="Google Shape;868;p72"/>
          <p:cNvPicPr preferRelativeResize="0"/>
          <p:nvPr/>
        </p:nvPicPr>
        <p:blipFill rotWithShape="1">
          <a:blip r:embed="rId3">
            <a:alphaModFix/>
          </a:blip>
          <a:srcRect t="19223" r="-908" b="9153"/>
          <a:stretch/>
        </p:blipFill>
        <p:spPr>
          <a:xfrm>
            <a:off x="1130875" y="1526000"/>
            <a:ext cx="7270899" cy="290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향후계획</a:t>
            </a:r>
            <a:endParaRPr/>
          </a:p>
        </p:txBody>
      </p:sp>
      <p:sp>
        <p:nvSpPr>
          <p:cNvPr id="874" name="Google Shape;874;p73"/>
          <p:cNvSpPr txBox="1">
            <a:spLocks noGrp="1"/>
          </p:cNvSpPr>
          <p:nvPr>
            <p:ph type="subTitle" idx="1"/>
          </p:nvPr>
        </p:nvSpPr>
        <p:spPr>
          <a:xfrm>
            <a:off x="1297450" y="1356125"/>
            <a:ext cx="7038900" cy="28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 sz="1400">
                <a:solidFill>
                  <a:schemeClr val="lt1"/>
                </a:solidFill>
              </a:rPr>
              <a:t>사용자 어플리케이션에서 클릭 로그를 수집 및 분석을 통해 가치 창출</a:t>
            </a:r>
            <a:endParaRPr sz="1400">
              <a:solidFill>
                <a:schemeClr val="lt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상향식 접근법(Bottom up Approach)를 통해 가치를 창출할 수 있는 주제를 생성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데이터 마이닝 시스템을 구축하여 가치 창출</a:t>
            </a:r>
            <a:br>
              <a:rPr lang="ko" sz="1200"/>
            </a:b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 sz="1400">
                <a:solidFill>
                  <a:schemeClr val="lt1"/>
                </a:solidFill>
              </a:rPr>
              <a:t>SCM(Supply Chain Management) 시스템 구축</a:t>
            </a:r>
            <a:endParaRPr sz="1400">
              <a:solidFill>
                <a:schemeClr val="lt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소요 일정을 예측하여 소비될 제품을 준비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공급망 설계에 있어 효율적 공급망 구축하여 가격 경쟁력 획득</a:t>
            </a:r>
            <a:br>
              <a:rPr lang="ko" sz="1200"/>
            </a:b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 sz="1400">
                <a:solidFill>
                  <a:schemeClr val="lt1"/>
                </a:solidFill>
              </a:rPr>
              <a:t>CRM(Customer Relation Management) 구축</a:t>
            </a:r>
            <a:endParaRPr sz="1400">
              <a:solidFill>
                <a:schemeClr val="lt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고객 데이터 마트 구축을 통한 분석</a:t>
            </a:r>
            <a:endParaRPr sz="1200">
              <a:solidFill>
                <a:schemeClr val="lt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고객과의 커뮤니케이션 및 마케팅 활동을 통해 고객 생애 가치 향상 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4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</a:t>
            </a:r>
            <a:r>
              <a:rPr lang="ko-KR" altLang="en-US" dirty="0"/>
              <a:t>점</a:t>
            </a:r>
            <a:endParaRPr dirty="0"/>
          </a:p>
        </p:txBody>
      </p:sp>
      <p:sp>
        <p:nvSpPr>
          <p:cNvPr id="885" name="Google Shape;885;p75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886" name="Google Shape;886;p75"/>
          <p:cNvGraphicFramePr/>
          <p:nvPr/>
        </p:nvGraphicFramePr>
        <p:xfrm>
          <a:off x="209900" y="1459250"/>
          <a:ext cx="8623200" cy="3386500"/>
        </p:xfrm>
        <a:graphic>
          <a:graphicData uri="http://schemas.openxmlformats.org/drawingml/2006/table">
            <a:tbl>
              <a:tblPr>
                <a:noFill/>
                <a:tableStyleId>{E920FDA1-14F2-46E8-ADE2-7881F9EC41E6}</a:tableStyleId>
              </a:tblPr>
              <a:tblGrid>
                <a:gridCol w="7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7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7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sz="10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느낀점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 / Android</a:t>
                      </a:r>
                      <a:endParaRPr sz="10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Web과 Android App 을 모두 다루어 볼 수 있다는 점이 좋았음.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새로운 기술을 배우고 문제가 생겼을 때 검색을 통해 직접 해결해 결과를 만들어 내는 것에서 성취감을 느꼈음.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팀원들과 협업을 통해 규약을 맞추고 코드를 수정해가는 과정에서 커뮤니케이션 능력을 배우며 한 단계 더 성장 할 수 있었음.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차트와 그래프를 활용하여 데이터를 시각화하는 부분이 재밌었음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IoT</a:t>
                      </a:r>
                      <a:endParaRPr sz="10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IoT 장비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를 접해볼 수 있었음.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통신규약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(ID:value&amp;ID:value..)을 정함으로, 각 업무 통합시 필요한 데이터만 받으면 되서 편리했음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Delay 방식으로 하면, 한 장비가 작동하는 동안 다른 장비가 작동하지 못하는데, 인터벌과 If / else의 조합으로 </a:t>
                      </a: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여러 장비가 동시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 작동하도록 구현하여 성취감이 생김.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 성능상 매우 느리게 작동했는데, Jar 파일을 이용하는 등 </a:t>
                      </a: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장비의 적은 자원을 효율적으로 사용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하기 위해 노력함.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Serial 통신과 TCP/IP를 연동하여 장비를 작동 시킬 수 있어 신기하고 재밌었음.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 / IP 서버 구축</a:t>
                      </a:r>
                      <a:endParaRPr sz="10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Local 환경이 아닌 </a:t>
                      </a: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AWS환경으로 구축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하면서 어려움도 있었지만 해결하며 재밌었음.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특히, 컴퓨터의 IP가 중복되는 문제가 있었는데, 이를 다른 방식으로 해결하여 </a:t>
                      </a: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서버문제를 해결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했음.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사례조사</a:t>
            </a:r>
            <a:endParaRPr/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2270780"/>
            <a:ext cx="2676526" cy="134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1212700"/>
            <a:ext cx="2676526" cy="10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500" y="1212700"/>
            <a:ext cx="3926900" cy="2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 txBox="1"/>
          <p:nvPr/>
        </p:nvSpPr>
        <p:spPr>
          <a:xfrm>
            <a:off x="1083175" y="4109575"/>
            <a:ext cx="73731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해외에는 </a:t>
            </a:r>
            <a:r>
              <a:rPr lang="ko" sz="13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미국의 아마존고</a:t>
            </a:r>
            <a:r>
              <a:rPr lang="ko" sz="13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와 같은 무인 매장 사례가 등장하고 있으며 국내에는 </a:t>
            </a:r>
            <a:r>
              <a:rPr lang="ko" sz="13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세븐일레븐 시그니쳐, GS 편의점</a:t>
            </a:r>
            <a:r>
              <a:rPr lang="ko" sz="13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 등 여러 매장에서 무인시스템을 도입중임. 이외에 중국 등지에도 여러 기술들을 복합 활용한 무인매장이 늘어나는 추세.</a:t>
            </a:r>
            <a:endParaRPr sz="1300" i="0" u="none" strike="noStrike" cap="none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1962538" y="3667450"/>
            <a:ext cx="13494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미국 아마존고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5394925" y="3667450"/>
            <a:ext cx="253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국내 세븐일레븐 시그니쳐 매장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느낀점</a:t>
            </a:r>
            <a:endParaRPr dirty="0"/>
          </a:p>
        </p:txBody>
      </p:sp>
      <p:sp>
        <p:nvSpPr>
          <p:cNvPr id="892" name="Google Shape;892;p76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893" name="Google Shape;893;p76"/>
          <p:cNvGraphicFramePr/>
          <p:nvPr/>
        </p:nvGraphicFramePr>
        <p:xfrm>
          <a:off x="196325" y="1426125"/>
          <a:ext cx="8623200" cy="3231150"/>
        </p:xfrm>
        <a:graphic>
          <a:graphicData uri="http://schemas.openxmlformats.org/drawingml/2006/table">
            <a:tbl>
              <a:tblPr>
                <a:noFill/>
                <a:tableStyleId>{E920FDA1-14F2-46E8-ADE2-7881F9EC41E6}</a:tableStyleId>
              </a:tblPr>
              <a:tblGrid>
                <a:gridCol w="7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7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7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6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sz="10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느낀점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관리</a:t>
                      </a:r>
                      <a:endParaRPr sz="10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깃허브를 활용하여 코드를 관리하였고, 각자 코드가 겹치지 않도록 관리하여 편리하게 프로젝트 진행 가능.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Slack, Trello, Google Drive, Zoom등을 활용하여 비대면 환경에서도 프로젝트 진행 가능 하였음.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취업진로</a:t>
                      </a:r>
                      <a:endParaRPr sz="10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제안서, RFP, 결과보고서 등 실무에 직접 쓰이는 문서들을 작성하고  실무와 비슷한 경험을 쌓을 수 있었음.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QR코드와 IoT 등 실제 생활에서 많이 이용되는 기능을 구현해볼 수 있었음.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 워크</a:t>
                      </a:r>
                      <a:endParaRPr sz="10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팀원들과 작은 부분도 회의를 통해 많이 이야기 나누고 같이 결정해나가는 점이 좋았음.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-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간의 개인 실력차가 있음에도 서로 소통하여 부족한 점을 채우고 하나의 결과물을 만들어낸 것에 뿌듯함을 느낌.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7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내용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내용 및 목표</a:t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3511012" y="1810199"/>
            <a:ext cx="1586400" cy="23826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물품수령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매장관리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재고관리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현황관리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682463" y="2349828"/>
            <a:ext cx="1303500" cy="13035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Customer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6" name="Google Shape;286;p24"/>
          <p:cNvCxnSpPr>
            <a:stCxn id="285" idx="6"/>
          </p:cNvCxnSpPr>
          <p:nvPr/>
        </p:nvCxnSpPr>
        <p:spPr>
          <a:xfrm>
            <a:off x="1985963" y="3001578"/>
            <a:ext cx="630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640" y="2768349"/>
            <a:ext cx="466238" cy="466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24"/>
          <p:cNvCxnSpPr>
            <a:endCxn id="289" idx="2"/>
          </p:cNvCxnSpPr>
          <p:nvPr/>
        </p:nvCxnSpPr>
        <p:spPr>
          <a:xfrm>
            <a:off x="6915040" y="3001530"/>
            <a:ext cx="591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90" name="Google Shape;290;p24"/>
          <p:cNvSpPr txBox="1"/>
          <p:nvPr/>
        </p:nvSpPr>
        <p:spPr>
          <a:xfrm>
            <a:off x="2628252" y="3257650"/>
            <a:ext cx="8571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간편구매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3511012" y="1403450"/>
            <a:ext cx="7368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</a:t>
            </a:r>
            <a:endParaRPr b="1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7506040" y="2278830"/>
            <a:ext cx="1445400" cy="14454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Administrator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5318325" y="2923089"/>
            <a:ext cx="857100" cy="857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IoT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5658503" y="2286108"/>
            <a:ext cx="962700" cy="9627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Browser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5941122" y="3001474"/>
            <a:ext cx="962700" cy="9627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Tablet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5615003" y="4122500"/>
            <a:ext cx="10500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매장관리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5378500" y="1739327"/>
            <a:ext cx="857100" cy="857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Mobile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7" name="Google Shape;297;p24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QR</a:t>
            </a:r>
            <a:r>
              <a:rPr lang="ko"/>
              <a:t>을 통한 간편 결제 시스템 및 </a:t>
            </a:r>
            <a:r>
              <a:rPr lang="ko">
                <a:solidFill>
                  <a:srgbClr val="FFFFFF"/>
                </a:solidFill>
              </a:rPr>
              <a:t>IoT 장비</a:t>
            </a:r>
            <a:r>
              <a:rPr lang="ko"/>
              <a:t>를 이용한 편리한 매장관리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</a:t>
            </a:r>
            <a:endParaRPr/>
          </a:p>
        </p:txBody>
      </p:sp>
      <p:sp>
        <p:nvSpPr>
          <p:cNvPr id="303" name="Google Shape;303;p25"/>
          <p:cNvSpPr txBox="1">
            <a:spLocks noGrp="1"/>
          </p:cNvSpPr>
          <p:nvPr>
            <p:ph type="subTitle" idx="1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구매자</a:t>
            </a:r>
            <a:r>
              <a:rPr lang="ko" sz="900"/>
              <a:t>는 </a:t>
            </a:r>
            <a:r>
              <a:rPr lang="ko" sz="900">
                <a:solidFill>
                  <a:srgbClr val="FFFFFF"/>
                </a:solidFill>
              </a:rPr>
              <a:t>미리 물품을 구매 후 QR</a:t>
            </a:r>
            <a:r>
              <a:rPr lang="ko" sz="900"/>
              <a:t>을 통해 매장에서 물품을 간편히 수령하고 </a:t>
            </a:r>
            <a:br>
              <a:rPr lang="ko" sz="900"/>
            </a:br>
            <a:r>
              <a:rPr lang="ko" sz="900">
                <a:solidFill>
                  <a:srgbClr val="FFFFFF"/>
                </a:solidFill>
              </a:rPr>
              <a:t>관리자</a:t>
            </a:r>
            <a:r>
              <a:rPr lang="ko" sz="900"/>
              <a:t>는 </a:t>
            </a:r>
            <a:r>
              <a:rPr lang="ko" sz="900">
                <a:solidFill>
                  <a:srgbClr val="FFFFFF"/>
                </a:solidFill>
              </a:rPr>
              <a:t>IoT장비를 이용</a:t>
            </a:r>
            <a:r>
              <a:rPr lang="ko" sz="900"/>
              <a:t>하여 비대면 매장 운영 및 </a:t>
            </a:r>
            <a:r>
              <a:rPr lang="ko" sz="900">
                <a:solidFill>
                  <a:srgbClr val="FFFFFF"/>
                </a:solidFill>
              </a:rPr>
              <a:t>데이터 시각화를 통해 운영 인사이트</a:t>
            </a:r>
            <a:r>
              <a:rPr lang="ko" sz="900"/>
              <a:t>를 도출함</a:t>
            </a:r>
            <a:endParaRPr sz="900"/>
          </a:p>
        </p:txBody>
      </p:sp>
      <p:sp>
        <p:nvSpPr>
          <p:cNvPr id="304" name="Google Shape;304;p25"/>
          <p:cNvSpPr txBox="1"/>
          <p:nvPr/>
        </p:nvSpPr>
        <p:spPr>
          <a:xfrm>
            <a:off x="7629330" y="2806977"/>
            <a:ext cx="964824" cy="12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기간별 매출 현황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" name="Google Shape;305;p25"/>
          <p:cNvSpPr txBox="1"/>
          <p:nvPr/>
        </p:nvSpPr>
        <p:spPr>
          <a:xfrm>
            <a:off x="7629330" y="2615249"/>
            <a:ext cx="867850" cy="17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앱 클릭로그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6" name="Google Shape;306;p25"/>
          <p:cNvCxnSpPr>
            <a:stCxn id="307" idx="6"/>
          </p:cNvCxnSpPr>
          <p:nvPr/>
        </p:nvCxnSpPr>
        <p:spPr>
          <a:xfrm>
            <a:off x="1183222" y="4483716"/>
            <a:ext cx="6962100" cy="2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25"/>
          <p:cNvCxnSpPr>
            <a:stCxn id="309" idx="6"/>
          </p:cNvCxnSpPr>
          <p:nvPr/>
        </p:nvCxnSpPr>
        <p:spPr>
          <a:xfrm>
            <a:off x="1193006" y="2045088"/>
            <a:ext cx="6952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10" name="Google Shape;310;p25"/>
          <p:cNvSpPr/>
          <p:nvPr/>
        </p:nvSpPr>
        <p:spPr>
          <a:xfrm>
            <a:off x="2723398" y="2011362"/>
            <a:ext cx="67452" cy="67452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5"/>
          <p:cNvSpPr txBox="1"/>
          <p:nvPr/>
        </p:nvSpPr>
        <p:spPr>
          <a:xfrm>
            <a:off x="2428579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매장방문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25"/>
          <p:cNvSpPr/>
          <p:nvPr/>
        </p:nvSpPr>
        <p:spPr>
          <a:xfrm>
            <a:off x="4511608" y="2011362"/>
            <a:ext cx="67452" cy="67452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5"/>
          <p:cNvSpPr txBox="1"/>
          <p:nvPr/>
        </p:nvSpPr>
        <p:spPr>
          <a:xfrm>
            <a:off x="4216789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QR인식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25"/>
          <p:cNvSpPr/>
          <p:nvPr/>
        </p:nvSpPr>
        <p:spPr>
          <a:xfrm>
            <a:off x="6317441" y="2011362"/>
            <a:ext cx="67452" cy="67452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"/>
          <p:cNvSpPr txBox="1"/>
          <p:nvPr/>
        </p:nvSpPr>
        <p:spPr>
          <a:xfrm>
            <a:off x="6022622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물품수령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6" name="Google Shape;316;p25"/>
          <p:cNvCxnSpPr/>
          <p:nvPr/>
        </p:nvCxnSpPr>
        <p:spPr>
          <a:xfrm>
            <a:off x="2001975" y="1664434"/>
            <a:ext cx="0" cy="242764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5"/>
          <p:cNvCxnSpPr/>
          <p:nvPr/>
        </p:nvCxnSpPr>
        <p:spPr>
          <a:xfrm>
            <a:off x="7050900" y="1664434"/>
            <a:ext cx="0" cy="242764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318" name="Google Shape;318;p25"/>
          <p:cNvSpPr txBox="1"/>
          <p:nvPr/>
        </p:nvSpPr>
        <p:spPr>
          <a:xfrm>
            <a:off x="1471001" y="1508200"/>
            <a:ext cx="547800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FFFFFF"/>
                </a:solidFill>
              </a:rPr>
              <a:t>매장</a:t>
            </a:r>
            <a:endParaRPr sz="1100" b="1">
              <a:solidFill>
                <a:srgbClr val="FFFFFF"/>
              </a:solidFill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3190929" y="2280144"/>
            <a:ext cx="67452" cy="67452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0" name="Google Shape;320;p25"/>
          <p:cNvCxnSpPr>
            <a:stCxn id="310" idx="4"/>
            <a:endCxn id="319" idx="2"/>
          </p:cNvCxnSpPr>
          <p:nvPr/>
        </p:nvCxnSpPr>
        <p:spPr>
          <a:xfrm rot="-5400000" flipH="1">
            <a:off x="2856424" y="1979514"/>
            <a:ext cx="235200" cy="433800"/>
          </a:xfrm>
          <a:prstGeom prst="bentConnector2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21" name="Google Shape;321;p25"/>
          <p:cNvSpPr txBox="1"/>
          <p:nvPr/>
        </p:nvSpPr>
        <p:spPr>
          <a:xfrm>
            <a:off x="2896110" y="2403617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길안내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4050253" y="2280144"/>
            <a:ext cx="67452" cy="67452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25"/>
          <p:cNvCxnSpPr>
            <a:stCxn id="319" idx="6"/>
            <a:endCxn id="322" idx="2"/>
          </p:cNvCxnSpPr>
          <p:nvPr/>
        </p:nvCxnSpPr>
        <p:spPr>
          <a:xfrm>
            <a:off x="3258380" y="2313869"/>
            <a:ext cx="79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24" name="Google Shape;324;p25"/>
          <p:cNvSpPr txBox="1"/>
          <p:nvPr/>
        </p:nvSpPr>
        <p:spPr>
          <a:xfrm>
            <a:off x="3755434" y="2403617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도착</a:t>
            </a:r>
            <a:endParaRPr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5" name="Google Shape;325;p25"/>
          <p:cNvCxnSpPr>
            <a:stCxn id="322" idx="6"/>
            <a:endCxn id="312" idx="3"/>
          </p:cNvCxnSpPr>
          <p:nvPr/>
        </p:nvCxnSpPr>
        <p:spPr>
          <a:xfrm rot="10800000" flipH="1">
            <a:off x="4117705" y="2069069"/>
            <a:ext cx="403800" cy="244800"/>
          </a:xfrm>
          <a:prstGeom prst="bentConnector2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26" name="Google Shape;326;p25"/>
          <p:cNvSpPr/>
          <p:nvPr/>
        </p:nvSpPr>
        <p:spPr>
          <a:xfrm>
            <a:off x="2733341" y="3615444"/>
            <a:ext cx="47565" cy="4756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5533931" y="2280144"/>
            <a:ext cx="67452" cy="67452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5"/>
          <p:cNvSpPr txBox="1"/>
          <p:nvPr/>
        </p:nvSpPr>
        <p:spPr>
          <a:xfrm>
            <a:off x="5727795" y="2403617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물품배출</a:t>
            </a:r>
            <a:endParaRPr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9" name="Google Shape;329;p25"/>
          <p:cNvCxnSpPr>
            <a:stCxn id="312" idx="5"/>
            <a:endCxn id="327" idx="2"/>
          </p:cNvCxnSpPr>
          <p:nvPr/>
        </p:nvCxnSpPr>
        <p:spPr>
          <a:xfrm rot="-5400000" flipH="1">
            <a:off x="4929181" y="1708936"/>
            <a:ext cx="244800" cy="964800"/>
          </a:xfrm>
          <a:prstGeom prst="bentConnector2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25"/>
          <p:cNvCxnSpPr>
            <a:stCxn id="327" idx="6"/>
            <a:endCxn id="314" idx="4"/>
          </p:cNvCxnSpPr>
          <p:nvPr/>
        </p:nvCxnSpPr>
        <p:spPr>
          <a:xfrm rot="10800000" flipH="1">
            <a:off x="5601383" y="2078669"/>
            <a:ext cx="749700" cy="235200"/>
          </a:xfrm>
          <a:prstGeom prst="bentConnector2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1" name="Google Shape;331;p25"/>
          <p:cNvSpPr txBox="1"/>
          <p:nvPr/>
        </p:nvSpPr>
        <p:spPr>
          <a:xfrm>
            <a:off x="2323261" y="3355986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온도제어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p25"/>
          <p:cNvSpPr/>
          <p:nvPr/>
        </p:nvSpPr>
        <p:spPr>
          <a:xfrm>
            <a:off x="1125554" y="2011362"/>
            <a:ext cx="67452" cy="67452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3630440" y="3615444"/>
            <a:ext cx="47565" cy="4756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 txBox="1"/>
          <p:nvPr/>
        </p:nvSpPr>
        <p:spPr>
          <a:xfrm>
            <a:off x="3220361" y="3355986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출입문 제어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25"/>
          <p:cNvSpPr/>
          <p:nvPr/>
        </p:nvSpPr>
        <p:spPr>
          <a:xfrm>
            <a:off x="4623660" y="3615439"/>
            <a:ext cx="47565" cy="4756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4213580" y="3355986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조명 제어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348096" y="4358961"/>
            <a:ext cx="578400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1135453" y="4459933"/>
            <a:ext cx="47770" cy="4756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5"/>
          <p:cNvSpPr txBox="1"/>
          <p:nvPr/>
        </p:nvSpPr>
        <p:spPr>
          <a:xfrm>
            <a:off x="830736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8" name="Google Shape;338;p25"/>
          <p:cNvCxnSpPr>
            <a:stCxn id="307" idx="0"/>
            <a:endCxn id="309" idx="4"/>
          </p:cNvCxnSpPr>
          <p:nvPr/>
        </p:nvCxnSpPr>
        <p:spPr>
          <a:xfrm rot="10800000">
            <a:off x="1159337" y="2078833"/>
            <a:ext cx="0" cy="2381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9" name="Google Shape;339;p25"/>
          <p:cNvSpPr txBox="1"/>
          <p:nvPr/>
        </p:nvSpPr>
        <p:spPr>
          <a:xfrm>
            <a:off x="725367" y="4603652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25"/>
          <p:cNvSpPr/>
          <p:nvPr/>
        </p:nvSpPr>
        <p:spPr>
          <a:xfrm>
            <a:off x="2733397" y="4459989"/>
            <a:ext cx="47565" cy="4756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5"/>
          <p:cNvSpPr txBox="1"/>
          <p:nvPr/>
        </p:nvSpPr>
        <p:spPr>
          <a:xfrm>
            <a:off x="348096" y="1920333"/>
            <a:ext cx="578400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구매자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2323210" y="4603652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매장제어 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및 현황파악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3" name="Google Shape;343;p25"/>
          <p:cNvCxnSpPr>
            <a:stCxn id="340" idx="0"/>
            <a:endCxn id="332" idx="4"/>
          </p:cNvCxnSpPr>
          <p:nvPr/>
        </p:nvCxnSpPr>
        <p:spPr>
          <a:xfrm rot="-5400000">
            <a:off x="2807129" y="3612939"/>
            <a:ext cx="797100" cy="897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FFFFFF"/>
            </a:solidFill>
            <a:prstDash val="dot"/>
            <a:round/>
            <a:headEnd type="triangle" w="med" len="med"/>
            <a:tailEnd type="triangle" w="med" len="med"/>
          </a:ln>
        </p:spPr>
      </p:cxnSp>
      <p:cxnSp>
        <p:nvCxnSpPr>
          <p:cNvPr id="344" name="Google Shape;344;p25"/>
          <p:cNvCxnSpPr>
            <a:stCxn id="340" idx="0"/>
            <a:endCxn id="334" idx="4"/>
          </p:cNvCxnSpPr>
          <p:nvPr/>
        </p:nvCxnSpPr>
        <p:spPr>
          <a:xfrm rot="-5400000">
            <a:off x="3303779" y="3116289"/>
            <a:ext cx="797100" cy="18903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FFFFFF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345" name="Google Shape;345;p25"/>
          <p:cNvSpPr/>
          <p:nvPr/>
        </p:nvSpPr>
        <p:spPr>
          <a:xfrm>
            <a:off x="7561870" y="2836085"/>
            <a:ext cx="67452" cy="67452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7561870" y="2666811"/>
            <a:ext cx="67452" cy="67452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7618096" y="4459888"/>
            <a:ext cx="47770" cy="4777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 txBox="1"/>
          <p:nvPr/>
        </p:nvSpPr>
        <p:spPr>
          <a:xfrm>
            <a:off x="7208017" y="4603652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5543875" y="3615439"/>
            <a:ext cx="47565" cy="4756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" name="Google Shape;350;p25"/>
          <p:cNvCxnSpPr>
            <a:stCxn id="340" idx="0"/>
            <a:endCxn id="349" idx="4"/>
          </p:cNvCxnSpPr>
          <p:nvPr/>
        </p:nvCxnSpPr>
        <p:spPr>
          <a:xfrm rot="-5400000">
            <a:off x="3763829" y="2656239"/>
            <a:ext cx="797100" cy="28104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FFFFFF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351" name="Google Shape;351;p25"/>
          <p:cNvSpPr txBox="1"/>
          <p:nvPr/>
        </p:nvSpPr>
        <p:spPr>
          <a:xfrm>
            <a:off x="5601402" y="3355975"/>
            <a:ext cx="749700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재고파악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2" name="Google Shape;352;p25"/>
          <p:cNvCxnSpPr>
            <a:stCxn id="327" idx="4"/>
            <a:endCxn id="349" idx="0"/>
          </p:cNvCxnSpPr>
          <p:nvPr/>
        </p:nvCxnSpPr>
        <p:spPr>
          <a:xfrm rot="-5400000" flipH="1">
            <a:off x="4934057" y="2981195"/>
            <a:ext cx="1267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dot"/>
            <a:round/>
            <a:headEnd type="triangle" w="med" len="med"/>
            <a:tailEnd type="triangle" w="med" len="med"/>
          </a:ln>
        </p:spPr>
      </p:cxnSp>
      <p:cxnSp>
        <p:nvCxnSpPr>
          <p:cNvPr id="353" name="Google Shape;353;p25"/>
          <p:cNvCxnSpPr>
            <a:stCxn id="340" idx="0"/>
            <a:endCxn id="326" idx="4"/>
          </p:cNvCxnSpPr>
          <p:nvPr/>
        </p:nvCxnSpPr>
        <p:spPr>
          <a:xfrm rot="-5400000">
            <a:off x="2358929" y="4061139"/>
            <a:ext cx="7971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FFFFFF"/>
            </a:solidFill>
            <a:prstDash val="dot"/>
            <a:round/>
            <a:headEnd type="triangle" w="med" len="med"/>
            <a:tailEnd type="triangle" w="med" len="med"/>
          </a:ln>
        </p:spPr>
      </p:cxnSp>
      <p:cxnSp>
        <p:nvCxnSpPr>
          <p:cNvPr id="354" name="Google Shape;354;p25"/>
          <p:cNvCxnSpPr>
            <a:stCxn id="346" idx="2"/>
            <a:endCxn id="347" idx="0"/>
          </p:cNvCxnSpPr>
          <p:nvPr/>
        </p:nvCxnSpPr>
        <p:spPr>
          <a:xfrm>
            <a:off x="7561870" y="2700537"/>
            <a:ext cx="80100" cy="1759500"/>
          </a:xfrm>
          <a:prstGeom prst="bentConnector4">
            <a:avLst>
              <a:gd name="adj1" fmla="val -297052"/>
              <a:gd name="adj2" fmla="val 50961"/>
            </a:avLst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25"/>
          <p:cNvCxnSpPr>
            <a:stCxn id="345" idx="2"/>
            <a:endCxn id="347" idx="0"/>
          </p:cNvCxnSpPr>
          <p:nvPr/>
        </p:nvCxnSpPr>
        <p:spPr>
          <a:xfrm>
            <a:off x="7561870" y="2869811"/>
            <a:ext cx="80100" cy="1590000"/>
          </a:xfrm>
          <a:prstGeom prst="bentConnector4">
            <a:avLst>
              <a:gd name="adj1" fmla="val -297052"/>
              <a:gd name="adj2" fmla="val 51059"/>
            </a:avLst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2935</Words>
  <Application>Microsoft Office PowerPoint</Application>
  <PresentationFormat>화면 슬라이드 쇼(16:9)</PresentationFormat>
  <Paragraphs>577</Paragraphs>
  <Slides>61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Arial</vt:lpstr>
      <vt:lpstr>Nanum Gothic</vt:lpstr>
      <vt:lpstr>Consolas</vt:lpstr>
      <vt:lpstr>Lato</vt:lpstr>
      <vt:lpstr>NanumGothic ExtraBold</vt:lpstr>
      <vt:lpstr>Malgun Gothic</vt:lpstr>
      <vt:lpstr>Focus</vt:lpstr>
      <vt:lpstr>QR코드와 IoT를 이용한 스마트 매장관리</vt:lpstr>
      <vt:lpstr>PowerPoint 프레젠테이션</vt:lpstr>
      <vt:lpstr>프로젝트 개요</vt:lpstr>
      <vt:lpstr>프로젝트 배경</vt:lpstr>
      <vt:lpstr>의도 및 필요성 </vt:lpstr>
      <vt:lpstr>사례조사</vt:lpstr>
      <vt:lpstr>프로젝트 내용</vt:lpstr>
      <vt:lpstr>내용 및 목표</vt:lpstr>
      <vt:lpstr>시나리오</vt:lpstr>
      <vt:lpstr>시스템 구성도</vt:lpstr>
      <vt:lpstr>기술스텍</vt:lpstr>
      <vt:lpstr>추진일정</vt:lpstr>
      <vt:lpstr>팀원별 역량 및 역할</vt:lpstr>
      <vt:lpstr>팀원별 역량 및 역할 </vt:lpstr>
      <vt:lpstr>개발계획</vt:lpstr>
      <vt:lpstr>기술요소(개발환경)</vt:lpstr>
      <vt:lpstr>기술요소(개발환경) </vt:lpstr>
      <vt:lpstr>기술요소(개발환경) </vt:lpstr>
      <vt:lpstr>기술요소(개발환경)  </vt:lpstr>
      <vt:lpstr>기술요소(개발환경)  </vt:lpstr>
      <vt:lpstr>매장 IoT </vt:lpstr>
      <vt:lpstr>자판기 IoT</vt:lpstr>
      <vt:lpstr>기능 요소 (ERD)</vt:lpstr>
      <vt:lpstr>기능요소</vt:lpstr>
      <vt:lpstr>기능요소</vt:lpstr>
      <vt:lpstr>기능요소</vt:lpstr>
      <vt:lpstr>기능요소 </vt:lpstr>
      <vt:lpstr>자판기 구성도</vt:lpstr>
      <vt:lpstr>매장  구성도 (Simulation, 자판기 구현과 별도)</vt:lpstr>
      <vt:lpstr>개발결과 (User App)</vt:lpstr>
      <vt:lpstr>기능적 요소 (User App)</vt:lpstr>
      <vt:lpstr>Login (Main Activity)</vt:lpstr>
      <vt:lpstr>회원가입 화면</vt:lpstr>
      <vt:lpstr>Home</vt:lpstr>
      <vt:lpstr>FCM Data 전송</vt:lpstr>
      <vt:lpstr>회원정보</vt:lpstr>
      <vt:lpstr>회원정보 수정</vt:lpstr>
      <vt:lpstr>주문하기</vt:lpstr>
      <vt:lpstr>장바구니</vt:lpstr>
      <vt:lpstr>제품안내</vt:lpstr>
      <vt:lpstr>개발결과 (Admin Web App)</vt:lpstr>
      <vt:lpstr>Admin Web App</vt:lpstr>
      <vt:lpstr>Login</vt:lpstr>
      <vt:lpstr>Dashboard</vt:lpstr>
      <vt:lpstr>IoT 매장제어 (1)</vt:lpstr>
      <vt:lpstr>IoT 매장제어 (2)</vt:lpstr>
      <vt:lpstr>회원 관리 (1)</vt:lpstr>
      <vt:lpstr>회원 관리 (2)</vt:lpstr>
      <vt:lpstr>제품 현황 (1)</vt:lpstr>
      <vt:lpstr>제품 현황 (2)</vt:lpstr>
      <vt:lpstr>환불 현황</vt:lpstr>
      <vt:lpstr>개발결과 (매장 / 자판기 IoT)</vt:lpstr>
      <vt:lpstr>매장 IoT 작동영상</vt:lpstr>
      <vt:lpstr>자판기 IoT 작동영상</vt:lpstr>
      <vt:lpstr>기대 효과 및 향후 계획 </vt:lpstr>
      <vt:lpstr>기대 효과</vt:lpstr>
      <vt:lpstr>향후계획</vt:lpstr>
      <vt:lpstr>느낀점</vt:lpstr>
      <vt:lpstr>느낀점</vt:lpstr>
      <vt:lpstr>느낀점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QR코드와 IoT를 이용한 스마트 매장관리</dc:title>
  <cp:lastModifiedBy>채희진</cp:lastModifiedBy>
  <cp:revision>2</cp:revision>
  <dcterms:modified xsi:type="dcterms:W3CDTF">2020-12-14T04:09:16Z</dcterms:modified>
</cp:coreProperties>
</file>